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304" r:id="rId4"/>
    <p:sldId id="299" r:id="rId5"/>
    <p:sldId id="262" r:id="rId6"/>
    <p:sldId id="263" r:id="rId7"/>
    <p:sldId id="264" r:id="rId8"/>
    <p:sldId id="301" r:id="rId9"/>
    <p:sldId id="273" r:id="rId10"/>
    <p:sldId id="302" r:id="rId11"/>
    <p:sldId id="300" r:id="rId12"/>
    <p:sldId id="267" r:id="rId13"/>
    <p:sldId id="274" r:id="rId14"/>
    <p:sldId id="275" r:id="rId15"/>
    <p:sldId id="276" r:id="rId16"/>
    <p:sldId id="277" r:id="rId17"/>
    <p:sldId id="303" r:id="rId18"/>
    <p:sldId id="281" r:id="rId19"/>
    <p:sldId id="287" r:id="rId20"/>
    <p:sldId id="289" r:id="rId21"/>
    <p:sldId id="290" r:id="rId22"/>
    <p:sldId id="291" r:id="rId23"/>
    <p:sldId id="293" r:id="rId24"/>
    <p:sldId id="294"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1pPr>
    <a:lvl2pPr marL="0" marR="0" indent="3429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2pPr>
    <a:lvl3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3pPr>
    <a:lvl4pPr marL="0" marR="0" indent="10287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4pPr>
    <a:lvl5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5pPr>
    <a:lvl6pPr marL="0" marR="0" indent="17145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6pPr>
    <a:lvl7pPr marL="0" marR="0" indent="2057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7pPr>
    <a:lvl8pPr marL="0" marR="0" indent="24003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8pPr>
    <a:lvl9pPr marL="0" marR="0" indent="2743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818181"/>
        </a:fontRef>
        <a:srgbClr val="818181"/>
      </a:tcTxStyle>
      <a:tcStyle>
        <a:tcBdr>
          <a:left>
            <a:ln w="12700" cap="flat">
              <a:solidFill>
                <a:srgbClr val="A5A7A6"/>
              </a:solidFill>
              <a:prstDash val="solid"/>
              <a:miter lim="400000"/>
            </a:ln>
          </a:left>
          <a:right>
            <a:ln w="12700" cap="flat">
              <a:solidFill>
                <a:srgbClr val="A5A7A6"/>
              </a:solidFill>
              <a:prstDash val="solid"/>
              <a:miter lim="400000"/>
            </a:ln>
          </a:right>
          <a:top>
            <a:ln w="12700" cap="flat">
              <a:solidFill>
                <a:srgbClr val="A5A7A6"/>
              </a:solidFill>
              <a:prstDash val="solid"/>
              <a:miter lim="400000"/>
            </a:ln>
          </a:top>
          <a:bottom>
            <a:ln w="12700" cap="flat">
              <a:solidFill>
                <a:srgbClr val="A5A7A6"/>
              </a:solidFill>
              <a:prstDash val="solid"/>
              <a:miter lim="400000"/>
            </a:ln>
          </a:bottom>
          <a:insideH>
            <a:ln w="12700" cap="flat">
              <a:solidFill>
                <a:srgbClr val="A5A7A6"/>
              </a:solidFill>
              <a:prstDash val="solid"/>
              <a:miter lim="400000"/>
            </a:ln>
          </a:insideH>
          <a:insideV>
            <a:ln w="12700" cap="flat">
              <a:solidFill>
                <a:srgbClr val="A5A7A6"/>
              </a:solidFill>
              <a:prstDash val="solid"/>
              <a:miter lim="400000"/>
            </a:ln>
          </a:insideV>
        </a:tcBdr>
        <a:fill>
          <a:noFill/>
        </a:fill>
      </a:tcStyle>
    </a:wholeTbl>
    <a:band2H>
      <a:tcTxStyle/>
      <a:tcStyle>
        <a:tcBdr/>
        <a:fill>
          <a:solidFill>
            <a:srgbClr val="E4E5E4">
              <a:alpha val="31000"/>
            </a:srgbClr>
          </a:solidFill>
        </a:fill>
      </a:tcStyle>
    </a:band2H>
    <a:firstCol>
      <a:tcTxStyle b="off" i="off">
        <a:fontRef idx="minor">
          <a:srgbClr val="FFFFFF"/>
        </a:fontRef>
        <a:srgbClr val="FFFFFF"/>
      </a:tcTxStyle>
      <a:tcStyle>
        <a:tcBdr>
          <a:left>
            <a:ln w="12700" cap="flat">
              <a:solidFill>
                <a:srgbClr val="A5A7A6"/>
              </a:solidFill>
              <a:prstDash val="solid"/>
              <a:miter lim="400000"/>
            </a:ln>
          </a:left>
          <a:right>
            <a:ln w="12700" cap="flat">
              <a:solidFill>
                <a:srgbClr val="A5A7A6"/>
              </a:solidFill>
              <a:prstDash val="solid"/>
              <a:miter lim="400000"/>
            </a:ln>
          </a:right>
          <a:top>
            <a:ln w="12700" cap="flat">
              <a:solidFill>
                <a:srgbClr val="A5A7A6"/>
              </a:solidFill>
              <a:prstDash val="solid"/>
              <a:miter lim="400000"/>
            </a:ln>
          </a:top>
          <a:bottom>
            <a:ln w="12700" cap="flat">
              <a:solidFill>
                <a:srgbClr val="A5A7A6"/>
              </a:solidFill>
              <a:prstDash val="solid"/>
              <a:miter lim="400000"/>
            </a:ln>
          </a:bottom>
          <a:insideH>
            <a:ln w="12700" cap="flat">
              <a:solidFill>
                <a:srgbClr val="A5A7A6"/>
              </a:solidFill>
              <a:prstDash val="solid"/>
              <a:miter lim="400000"/>
            </a:ln>
          </a:insideH>
          <a:insideV>
            <a:ln w="12700" cap="flat">
              <a:solidFill>
                <a:srgbClr val="A5A7A6"/>
              </a:solidFill>
              <a:prstDash val="solid"/>
              <a:miter lim="400000"/>
            </a:ln>
          </a:insideV>
        </a:tcBdr>
        <a:fill>
          <a:noFill/>
        </a:fill>
      </a:tcStyle>
    </a:firstCol>
    <a:lastRow>
      <a:tcTxStyle b="off" i="off">
        <a:fontRef idx="minor">
          <a:srgbClr val="FFFFFF"/>
        </a:fontRef>
        <a:srgbClr val="FFFFFF"/>
      </a:tcTxStyle>
      <a:tcStyle>
        <a:tcBdr>
          <a:left>
            <a:ln w="12700" cap="flat">
              <a:solidFill>
                <a:srgbClr val="A5A7A6"/>
              </a:solidFill>
              <a:prstDash val="solid"/>
              <a:miter lim="400000"/>
            </a:ln>
          </a:left>
          <a:right>
            <a:ln w="12700" cap="flat">
              <a:solidFill>
                <a:srgbClr val="A5A7A6"/>
              </a:solidFill>
              <a:prstDash val="solid"/>
              <a:miter lim="400000"/>
            </a:ln>
          </a:right>
          <a:top>
            <a:ln w="25400" cap="flat">
              <a:solidFill>
                <a:srgbClr val="A5A7A6"/>
              </a:solidFill>
              <a:prstDash val="solid"/>
              <a:miter lim="400000"/>
            </a:ln>
          </a:top>
          <a:bottom>
            <a:ln w="12700" cap="flat">
              <a:solidFill>
                <a:srgbClr val="A5A7A6"/>
              </a:solidFill>
              <a:prstDash val="solid"/>
              <a:miter lim="400000"/>
            </a:ln>
          </a:bottom>
          <a:insideH>
            <a:ln w="12700" cap="flat">
              <a:solidFill>
                <a:srgbClr val="A5A7A6"/>
              </a:solidFill>
              <a:prstDash val="solid"/>
              <a:miter lim="400000"/>
            </a:ln>
          </a:insideH>
          <a:insideV>
            <a:ln w="12700" cap="flat">
              <a:solidFill>
                <a:srgbClr val="A5A7A6"/>
              </a:solidFill>
              <a:prstDash val="solid"/>
              <a:miter lim="400000"/>
            </a:ln>
          </a:insideV>
        </a:tcBdr>
        <a:fill>
          <a:noFill/>
        </a:fill>
      </a:tcStyle>
    </a:lastRow>
    <a:firstRow>
      <a:tcTxStyle b="off" i="off">
        <a:fontRef idx="minor">
          <a:srgbClr val="FFFFFF"/>
        </a:fontRef>
        <a:srgbClr val="FFFFFF"/>
      </a:tcTxStyle>
      <a:tcStyle>
        <a:tcBdr>
          <a:left>
            <a:ln w="12700" cap="flat">
              <a:solidFill>
                <a:srgbClr val="A5A7A6"/>
              </a:solidFill>
              <a:prstDash val="solid"/>
              <a:miter lim="400000"/>
            </a:ln>
          </a:left>
          <a:right>
            <a:ln w="12700" cap="flat">
              <a:solidFill>
                <a:srgbClr val="A5A7A6"/>
              </a:solidFill>
              <a:prstDash val="solid"/>
              <a:miter lim="400000"/>
            </a:ln>
          </a:right>
          <a:top>
            <a:ln w="12700" cap="flat">
              <a:solidFill>
                <a:srgbClr val="A5A7A6"/>
              </a:solidFill>
              <a:prstDash val="solid"/>
              <a:miter lim="400000"/>
            </a:ln>
          </a:top>
          <a:bottom>
            <a:ln w="12700" cap="flat">
              <a:solidFill>
                <a:srgbClr val="A5A7A6"/>
              </a:solidFill>
              <a:prstDash val="solid"/>
              <a:miter lim="400000"/>
            </a:ln>
          </a:bottom>
          <a:insideH>
            <a:ln w="12700" cap="flat">
              <a:solidFill>
                <a:srgbClr val="A5A7A6"/>
              </a:solidFill>
              <a:prstDash val="solid"/>
              <a:miter lim="400000"/>
            </a:ln>
          </a:insideH>
          <a:insideV>
            <a:ln w="12700" cap="flat">
              <a:solidFill>
                <a:srgbClr val="A5A7A6"/>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43"/>
  </p:normalViewPr>
  <p:slideViewPr>
    <p:cSldViewPr snapToGrid="0" snapToObjects="1">
      <p:cViewPr varScale="1">
        <p:scale>
          <a:sx n="79" d="100"/>
          <a:sy n="79" d="100"/>
        </p:scale>
        <p:origin x="15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65098106"/>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Shape 12"/>
          <p:cNvSpPr>
            <a:spLocks noGrp="1"/>
          </p:cNvSpPr>
          <p:nvPr>
            <p:ph type="pic" idx="13"/>
          </p:nvPr>
        </p:nvSpPr>
        <p:spPr>
          <a:xfrm>
            <a:off x="2351277" y="2617003"/>
            <a:ext cx="8305801" cy="6229351"/>
          </a:xfrm>
          <a:prstGeom prst="rect">
            <a:avLst/>
          </a:prstGeom>
          <a:ln w="177800">
            <a:solidFill>
              <a:srgbClr val="EBECEA"/>
            </a:solidFill>
          </a:ln>
          <a:effectLst>
            <a:outerShdw blurRad="76200" dist="190500" rotWithShape="0">
              <a:srgbClr val="000000">
                <a:alpha val="30000"/>
              </a:srgbClr>
            </a:outerShdw>
          </a:effectLst>
        </p:spPr>
        <p:txBody>
          <a:bodyPr lIns="91439" tIns="45719" rIns="91439" bIns="45719" anchor="t"/>
          <a:lstStyle/>
          <a:p>
            <a:endParaRPr/>
          </a:p>
        </p:txBody>
      </p:sp>
      <p:sp>
        <p:nvSpPr>
          <p:cNvPr id="13" name="Shape 13"/>
          <p:cNvSpPr>
            <a:spLocks noGrp="1"/>
          </p:cNvSpPr>
          <p:nvPr>
            <p:ph type="title"/>
          </p:nvPr>
        </p:nvSpPr>
        <p:spPr>
          <a:xfrm>
            <a:off x="1092200" y="355600"/>
            <a:ext cx="10820400" cy="1117600"/>
          </a:xfrm>
          <a:prstGeom prst="rect">
            <a:avLst/>
          </a:prstGeom>
          <a:effectLst>
            <a:outerShdw blurRad="25400" dist="12700" dir="16200000" rotWithShape="0">
              <a:srgbClr val="000000">
                <a:alpha val="70000"/>
              </a:srgbClr>
            </a:outerShdw>
          </a:effectLst>
        </p:spPr>
        <p:txBody>
          <a:bodyPr/>
          <a:lstStyle>
            <a:lvl1pPr>
              <a:defRPr sz="6200" spc="372">
                <a:solidFill>
                  <a:srgbClr val="FFFFFF"/>
                </a:solidFill>
              </a:defRPr>
            </a:lvl1pPr>
          </a:lstStyle>
          <a:p>
            <a:r>
              <a:t>Title Text</a:t>
            </a:r>
          </a:p>
        </p:txBody>
      </p:sp>
      <p:sp>
        <p:nvSpPr>
          <p:cNvPr id="14" name="Shape 14"/>
          <p:cNvSpPr>
            <a:spLocks noGrp="1"/>
          </p:cNvSpPr>
          <p:nvPr>
            <p:ph type="body" sz="quarter" idx="1"/>
          </p:nvPr>
        </p:nvSpPr>
        <p:spPr>
          <a:xfrm>
            <a:off x="1092200" y="1460500"/>
            <a:ext cx="10820400" cy="762000"/>
          </a:xfrm>
          <a:prstGeom prst="rect">
            <a:avLst/>
          </a:prstGeom>
          <a:effectLst>
            <a:outerShdw blurRad="25400" dist="12700" dir="16200000" rotWithShape="0">
              <a:srgbClr val="000000">
                <a:alpha val="70000"/>
              </a:srgbClr>
            </a:outerShdw>
          </a:effectLst>
        </p:spPr>
        <p:txBody>
          <a:bodyPr anchor="t"/>
          <a:lstStyle>
            <a:lvl1pPr marL="0" indent="0" algn="ctr">
              <a:spcBef>
                <a:spcPts val="0"/>
              </a:spcBef>
              <a:buSzTx/>
              <a:buNone/>
              <a:defRPr spc="34">
                <a:solidFill>
                  <a:srgbClr val="FFFFFF"/>
                </a:solidFill>
              </a:defRPr>
            </a:lvl1pPr>
            <a:lvl2pPr marL="0" indent="0" algn="ctr">
              <a:spcBef>
                <a:spcPts val="0"/>
              </a:spcBef>
              <a:buSzTx/>
              <a:buNone/>
              <a:defRPr spc="34">
                <a:solidFill>
                  <a:srgbClr val="FFFFFF"/>
                </a:solidFill>
              </a:defRPr>
            </a:lvl2pPr>
            <a:lvl3pPr marL="0" indent="0" algn="ctr">
              <a:spcBef>
                <a:spcPts val="0"/>
              </a:spcBef>
              <a:buSzTx/>
              <a:buNone/>
              <a:defRPr spc="34">
                <a:solidFill>
                  <a:srgbClr val="FFFFFF"/>
                </a:solidFill>
              </a:defRPr>
            </a:lvl3pPr>
            <a:lvl4pPr marL="0" indent="0" algn="ctr">
              <a:spcBef>
                <a:spcPts val="0"/>
              </a:spcBef>
              <a:buSzTx/>
              <a:buNone/>
              <a:defRPr spc="34">
                <a:solidFill>
                  <a:srgbClr val="FFFFFF"/>
                </a:solidFill>
              </a:defRPr>
            </a:lvl4pPr>
            <a:lvl5pPr marL="0" indent="0" algn="ctr">
              <a:spcBef>
                <a:spcPts val="0"/>
              </a:spcBef>
              <a:buSzTx/>
              <a:buNone/>
              <a:defRPr spc="34">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p>
            <a:r>
              <a:t>Title Text</a:t>
            </a:r>
          </a:p>
        </p:txBody>
      </p:sp>
      <p:sp>
        <p:nvSpPr>
          <p:cNvPr id="111" name="Shape 111"/>
          <p:cNvSpPr>
            <a:spLocks noGrp="1"/>
          </p:cNvSpPr>
          <p:nvPr>
            <p:ph type="body" sz="half" idx="1"/>
          </p:nvPr>
        </p:nvSpPr>
        <p:spPr>
          <a:xfrm>
            <a:off x="1092200" y="2578100"/>
            <a:ext cx="5270500" cy="6096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r>
              <a:t>Title Text</a:t>
            </a:r>
          </a:p>
        </p:txBody>
      </p:sp>
      <p:sp>
        <p:nvSpPr>
          <p:cNvPr id="120" name="Shape 120"/>
          <p:cNvSpPr>
            <a:spLocks noGrp="1"/>
          </p:cNvSpPr>
          <p:nvPr>
            <p:ph type="body" sz="half" idx="1"/>
          </p:nvPr>
        </p:nvSpPr>
        <p:spPr>
          <a:xfrm>
            <a:off x="6642100" y="2578100"/>
            <a:ext cx="5270500" cy="6096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65656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 name="Shape 64"/>
          <p:cNvSpPr>
            <a:spLocks noGrp="1"/>
          </p:cNvSpPr>
          <p:nvPr>
            <p:ph type="title"/>
          </p:nvPr>
        </p:nvSpPr>
        <p:spPr>
          <a:xfrm>
            <a:off x="1092200" y="3467100"/>
            <a:ext cx="10820400" cy="2832100"/>
          </a:xfrm>
          <a:prstGeom prst="rect">
            <a:avLst/>
          </a:prstGeom>
          <a:effectLst>
            <a:outerShdw blurRad="25400" dist="12700" dir="16200000" rotWithShape="0">
              <a:srgbClr val="000000">
                <a:alpha val="70000"/>
              </a:srgbClr>
            </a:outerShdw>
          </a:effectLst>
        </p:spPr>
        <p:txBody>
          <a:bodyPr/>
          <a:lstStyle>
            <a:lvl1pPr>
              <a:defRPr>
                <a:solidFill>
                  <a:srgbClr val="FFFFFF"/>
                </a:solidFill>
              </a:defRPr>
            </a:lvl1pPr>
          </a:lstStyle>
          <a:p>
            <a:r>
              <a:t>Title Text</a:t>
            </a:r>
          </a:p>
        </p:txBody>
      </p:sp>
      <p:sp>
        <p:nvSpPr>
          <p:cNvPr id="65" name="Shape 65"/>
          <p:cNvSpPr>
            <a:spLocks noGrp="1"/>
          </p:cNvSpPr>
          <p:nvPr>
            <p:ph type="sldNum" sz="quarter" idx="2"/>
          </p:nvPr>
        </p:nvSpPr>
        <p:spPr>
          <a:prstGeom prst="rect">
            <a:avLst/>
          </a:prstGeom>
        </p:spPr>
        <p:txBody>
          <a:bodyPr/>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 name="Shape 72"/>
          <p:cNvSpPr>
            <a:spLocks noGrp="1"/>
          </p:cNvSpPr>
          <p:nvPr>
            <p:ph type="pic" idx="13"/>
          </p:nvPr>
        </p:nvSpPr>
        <p:spPr>
          <a:xfrm>
            <a:off x="1970277" y="800903"/>
            <a:ext cx="9067801" cy="6826758"/>
          </a:xfrm>
          <a:prstGeom prst="rect">
            <a:avLst/>
          </a:prstGeom>
          <a:ln w="177800">
            <a:solidFill>
              <a:srgbClr val="EBECEA"/>
            </a:solidFill>
          </a:ln>
          <a:effectLst>
            <a:outerShdw blurRad="76200" dist="190500" rotWithShape="0">
              <a:srgbClr val="000000">
                <a:alpha val="30000"/>
              </a:srgbClr>
            </a:outerShdw>
          </a:effectLst>
        </p:spPr>
        <p:txBody>
          <a:bodyPr lIns="91439" tIns="45719" rIns="91439" bIns="45719" anchor="t"/>
          <a:lstStyle/>
          <a:p>
            <a:endParaRPr/>
          </a:p>
        </p:txBody>
      </p:sp>
      <p:sp>
        <p:nvSpPr>
          <p:cNvPr id="73" name="Shape 73"/>
          <p:cNvSpPr>
            <a:spLocks noGrp="1"/>
          </p:cNvSpPr>
          <p:nvPr>
            <p:ph type="title"/>
          </p:nvPr>
        </p:nvSpPr>
        <p:spPr>
          <a:xfrm>
            <a:off x="1905000" y="8382000"/>
            <a:ext cx="9194800" cy="469900"/>
          </a:xfrm>
          <a:prstGeom prst="rect">
            <a:avLst/>
          </a:prstGeom>
          <a:effectLst>
            <a:outerShdw blurRad="25400" dist="12700" dir="16200000" rotWithShape="0">
              <a:srgbClr val="000000">
                <a:alpha val="70000"/>
              </a:srgbClr>
            </a:outerShdw>
          </a:effectLst>
        </p:spPr>
        <p:txBody>
          <a:bodyPr/>
          <a:lstStyle>
            <a:lvl1pPr algn="l">
              <a:lnSpc>
                <a:spcPct val="100000"/>
              </a:lnSpc>
              <a:defRPr sz="2200" spc="330">
                <a:solidFill>
                  <a:srgbClr val="FFFFFF"/>
                </a:solidFill>
              </a:defRPr>
            </a:lvl1pPr>
          </a:lstStyle>
          <a:p>
            <a:r>
              <a:t>Title Text</a:t>
            </a:r>
          </a:p>
        </p:txBody>
      </p:sp>
      <p:sp>
        <p:nvSpPr>
          <p:cNvPr id="74" name="Shape 74"/>
          <p:cNvSpPr>
            <a:spLocks noGrp="1"/>
          </p:cNvSpPr>
          <p:nvPr>
            <p:ph type="body" sz="quarter" idx="1"/>
          </p:nvPr>
        </p:nvSpPr>
        <p:spPr>
          <a:xfrm>
            <a:off x="1905000" y="8788400"/>
            <a:ext cx="9194800" cy="419100"/>
          </a:xfrm>
          <a:prstGeom prst="rect">
            <a:avLst/>
          </a:prstGeom>
          <a:effectLst>
            <a:outerShdw blurRad="25400" dist="12700" dir="16200000" rotWithShape="0">
              <a:srgbClr val="000000">
                <a:alpha val="70000"/>
              </a:srgbClr>
            </a:outerShdw>
          </a:effectLst>
        </p:spPr>
        <p:txBody>
          <a:bodyPr/>
          <a:lstStyle>
            <a:lvl1pPr marL="0" indent="0">
              <a:spcBef>
                <a:spcPts val="0"/>
              </a:spcBef>
              <a:buSzTx/>
              <a:buNone/>
              <a:defRPr sz="1700" b="1" i="1" spc="68">
                <a:solidFill>
                  <a:srgbClr val="FFFFFF"/>
                </a:solidFill>
              </a:defRPr>
            </a:lvl1pPr>
            <a:lvl2pPr marL="0" indent="0">
              <a:spcBef>
                <a:spcPts val="0"/>
              </a:spcBef>
              <a:buSzTx/>
              <a:buNone/>
              <a:defRPr sz="1700" b="1" i="1" spc="68">
                <a:solidFill>
                  <a:srgbClr val="FFFFFF"/>
                </a:solidFill>
              </a:defRPr>
            </a:lvl2pPr>
            <a:lvl3pPr marL="0" indent="0">
              <a:spcBef>
                <a:spcPts val="0"/>
              </a:spcBef>
              <a:buSzTx/>
              <a:buNone/>
              <a:defRPr sz="1700" b="1" i="1" spc="68">
                <a:solidFill>
                  <a:srgbClr val="FFFFFF"/>
                </a:solidFill>
              </a:defRPr>
            </a:lvl3pPr>
            <a:lvl4pPr marL="0" indent="0">
              <a:spcBef>
                <a:spcPts val="0"/>
              </a:spcBef>
              <a:buSzTx/>
              <a:buNone/>
              <a:defRPr sz="1700" b="1" i="1" spc="68">
                <a:solidFill>
                  <a:srgbClr val="FFFFFF"/>
                </a:solidFill>
              </a:defRPr>
            </a:lvl4pPr>
            <a:lvl5pPr marL="0" indent="0">
              <a:spcBef>
                <a:spcPts val="0"/>
              </a:spcBef>
              <a:buSzTx/>
              <a:buNone/>
              <a:defRPr sz="1700" b="1" i="1" spc="68">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2" name="Shape 82"/>
          <p:cNvSpPr>
            <a:spLocks noGrp="1"/>
          </p:cNvSpPr>
          <p:nvPr>
            <p:ph type="pic" sz="half" idx="13"/>
          </p:nvPr>
        </p:nvSpPr>
        <p:spPr>
          <a:xfrm>
            <a:off x="7251700" y="1765300"/>
            <a:ext cx="4749800" cy="6333067"/>
          </a:xfrm>
          <a:prstGeom prst="rect">
            <a:avLst/>
          </a:prstGeom>
          <a:ln w="177800">
            <a:solidFill>
              <a:srgbClr val="EBECEA"/>
            </a:solidFill>
          </a:ln>
          <a:effectLst>
            <a:outerShdw blurRad="76200" dist="190500" rotWithShape="0">
              <a:srgbClr val="000000">
                <a:alpha val="30000"/>
              </a:srgbClr>
            </a:outerShdw>
          </a:effectLst>
        </p:spPr>
        <p:txBody>
          <a:bodyPr lIns="91439" tIns="45719" rIns="91439" bIns="45719" anchor="t"/>
          <a:lstStyle/>
          <a:p>
            <a:endParaRPr/>
          </a:p>
        </p:txBody>
      </p:sp>
      <p:sp>
        <p:nvSpPr>
          <p:cNvPr id="83" name="Shape 83"/>
          <p:cNvSpPr>
            <a:spLocks noGrp="1"/>
          </p:cNvSpPr>
          <p:nvPr>
            <p:ph type="title"/>
          </p:nvPr>
        </p:nvSpPr>
        <p:spPr>
          <a:xfrm>
            <a:off x="1092200" y="1638300"/>
            <a:ext cx="5270500" cy="3238500"/>
          </a:xfrm>
          <a:prstGeom prst="rect">
            <a:avLst/>
          </a:prstGeom>
          <a:effectLst>
            <a:outerShdw blurRad="25400" dist="12700" dir="16200000" rotWithShape="0">
              <a:srgbClr val="000000">
                <a:alpha val="70000"/>
              </a:srgbClr>
            </a:outerShdw>
          </a:effectLst>
        </p:spPr>
        <p:txBody>
          <a:bodyPr anchor="b"/>
          <a:lstStyle>
            <a:lvl1pPr>
              <a:defRPr>
                <a:solidFill>
                  <a:srgbClr val="FFFFFF"/>
                </a:solidFill>
              </a:defRPr>
            </a:lvl1pPr>
          </a:lstStyle>
          <a:p>
            <a:r>
              <a:t>Title Text</a:t>
            </a:r>
          </a:p>
        </p:txBody>
      </p:sp>
      <p:sp>
        <p:nvSpPr>
          <p:cNvPr id="84" name="Shape 84"/>
          <p:cNvSpPr>
            <a:spLocks noGrp="1"/>
          </p:cNvSpPr>
          <p:nvPr>
            <p:ph type="body" sz="quarter" idx="1"/>
          </p:nvPr>
        </p:nvSpPr>
        <p:spPr>
          <a:xfrm>
            <a:off x="1092200" y="4864100"/>
            <a:ext cx="5270500" cy="3327400"/>
          </a:xfrm>
          <a:prstGeom prst="rect">
            <a:avLst/>
          </a:prstGeom>
          <a:effectLst>
            <a:outerShdw blurRad="25400" dist="12700" dir="16200000" rotWithShape="0">
              <a:srgbClr val="000000">
                <a:alpha val="70000"/>
              </a:srgbClr>
            </a:outerShdw>
          </a:effectLst>
        </p:spPr>
        <p:txBody>
          <a:bodyPr anchor="t"/>
          <a:lstStyle>
            <a:lvl1pPr marL="0" indent="0" algn="ctr">
              <a:spcBef>
                <a:spcPts val="0"/>
              </a:spcBef>
              <a:buSzTx/>
              <a:buNone/>
              <a:defRPr>
                <a:solidFill>
                  <a:srgbClr val="FFFFFF"/>
                </a:solidFill>
              </a:defRPr>
            </a:lvl1pPr>
            <a:lvl2pPr marL="0" indent="0" algn="ctr">
              <a:spcBef>
                <a:spcPts val="0"/>
              </a:spcBef>
              <a:buSzTx/>
              <a:buNone/>
              <a:defRPr>
                <a:solidFill>
                  <a:srgbClr val="FFFFFF"/>
                </a:solidFill>
              </a:defRPr>
            </a:lvl2pPr>
            <a:lvl3pPr marL="0" indent="0" algn="ctr">
              <a:spcBef>
                <a:spcPts val="0"/>
              </a:spcBef>
              <a:buSzTx/>
              <a:buNone/>
              <a:defRPr>
                <a:solidFill>
                  <a:srgbClr val="FFFFFF"/>
                </a:solidFill>
              </a:defRPr>
            </a:lvl3pPr>
            <a:lvl4pPr marL="0" indent="0" algn="ctr">
              <a:spcBef>
                <a:spcPts val="0"/>
              </a:spcBef>
              <a:buSzTx/>
              <a:buNone/>
              <a:defRPr>
                <a:solidFill>
                  <a:srgbClr val="FFFFFF"/>
                </a:solidFill>
              </a:defRPr>
            </a:lvl4pPr>
            <a:lvl5pPr marL="0" indent="0" algn="ctr">
              <a:spcBef>
                <a:spcPts val="0"/>
              </a:spcBef>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Bi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Shape 92"/>
          <p:cNvSpPr>
            <a:spLocks noGrp="1"/>
          </p:cNvSpPr>
          <p:nvPr>
            <p:ph type="pic" idx="13"/>
          </p:nvPr>
        </p:nvSpPr>
        <p:spPr>
          <a:xfrm>
            <a:off x="1151127" y="851703"/>
            <a:ext cx="10693401" cy="8050603"/>
          </a:xfrm>
          <a:prstGeom prst="rect">
            <a:avLst/>
          </a:prstGeom>
          <a:ln w="177800">
            <a:solidFill>
              <a:srgbClr val="EBECEA"/>
            </a:solidFill>
          </a:ln>
          <a:effectLst>
            <a:outerShdw blurRad="76200" dist="190500" rotWithShape="0">
              <a:srgbClr val="000000">
                <a:alpha val="30000"/>
              </a:srgbClr>
            </a:outerShdw>
          </a:effectLst>
        </p:spPr>
        <p:txBody>
          <a:bodyPr lIns="91439" tIns="45719" rIns="91439" bIns="45719" anchor="t"/>
          <a:lstStyle/>
          <a:p>
            <a:endParaRPr/>
          </a:p>
        </p:txBody>
      </p:sp>
      <p:sp>
        <p:nvSpPr>
          <p:cNvPr id="93" name="Shape 93"/>
          <p:cNvSpPr>
            <a:spLocks noGrp="1"/>
          </p:cNvSpPr>
          <p:nvPr>
            <p:ph type="sldNum" sz="quarter" idx="2"/>
          </p:nvPr>
        </p:nvSpPr>
        <p:spPr>
          <a:prstGeom prst="rect">
            <a:avLst/>
          </a:prstGeom>
        </p:spPr>
        <p:txBody>
          <a:bodyPr/>
          <a:lstStyle>
            <a:lvl1pPr>
              <a:defRPr>
                <a:solidFill>
                  <a:srgbClr val="BCBCBC"/>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00" name="Shape 100"/>
          <p:cNvSpPr>
            <a:spLocks noGrp="1"/>
          </p:cNvSpPr>
          <p:nvPr>
            <p:ph type="pic" sz="half" idx="13"/>
          </p:nvPr>
        </p:nvSpPr>
        <p:spPr>
          <a:xfrm>
            <a:off x="7251700" y="2438400"/>
            <a:ext cx="4749800" cy="6333067"/>
          </a:xfrm>
          <a:prstGeom prst="rect">
            <a:avLst/>
          </a:prstGeom>
          <a:ln w="177800">
            <a:solidFill>
              <a:srgbClr val="EBECEA"/>
            </a:solidFill>
          </a:ln>
          <a:effectLst>
            <a:outerShdw blurRad="76200" dist="190500" rotWithShape="0">
              <a:srgbClr val="000000">
                <a:alpha val="30000"/>
              </a:srgbClr>
            </a:outerShdw>
          </a:effectLst>
        </p:spPr>
        <p:txBody>
          <a:bodyPr lIns="91439" tIns="45719" rIns="91439" bIns="45719" anchor="t"/>
          <a:lstStyle/>
          <a:p>
            <a:endParaRPr/>
          </a:p>
        </p:txBody>
      </p:sp>
      <p:sp>
        <p:nvSpPr>
          <p:cNvPr id="101" name="Shape 101"/>
          <p:cNvSpPr>
            <a:spLocks noGrp="1"/>
          </p:cNvSpPr>
          <p:nvPr>
            <p:ph type="title"/>
          </p:nvPr>
        </p:nvSpPr>
        <p:spPr>
          <a:prstGeom prst="rect">
            <a:avLst/>
          </a:prstGeom>
        </p:spPr>
        <p:txBody>
          <a:bodyPr/>
          <a:lstStyle/>
          <a:p>
            <a:r>
              <a:t>Title Text</a:t>
            </a:r>
          </a:p>
        </p:txBody>
      </p:sp>
      <p:sp>
        <p:nvSpPr>
          <p:cNvPr id="102" name="Shape 102"/>
          <p:cNvSpPr>
            <a:spLocks noGrp="1"/>
          </p:cNvSpPr>
          <p:nvPr>
            <p:ph type="body" sz="half" idx="1"/>
          </p:nvPr>
        </p:nvSpPr>
        <p:spPr>
          <a:xfrm>
            <a:off x="1092200" y="2578100"/>
            <a:ext cx="5270500" cy="6096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787400" y="2324100"/>
            <a:ext cx="11430000" cy="6642100"/>
          </a:xfrm>
          <a:prstGeom prst="roundRect">
            <a:avLst>
              <a:gd name="adj" fmla="val 1147"/>
            </a:avLst>
          </a:prstGeom>
          <a:solidFill>
            <a:srgbClr val="FFFEFC">
              <a:alpha val="94360"/>
            </a:srgbClr>
          </a:solidFill>
          <a:ln w="25400">
            <a:miter lim="400000"/>
          </a:ln>
          <a:effectLst>
            <a:outerShdw blurRad="38100" dist="12700" dir="16200000" rotWithShape="0">
              <a:srgbClr val="000000">
                <a:alpha val="20000"/>
              </a:srgbClr>
            </a:outerShdw>
          </a:effectLst>
        </p:spPr>
        <p:txBody>
          <a:bodyPr lIns="50800" tIns="50800" rIns="50800" bIns="50800" anchor="ctr"/>
          <a:lstStyle/>
          <a:p>
            <a:pP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 name="Shape 3"/>
          <p:cNvSpPr>
            <a:spLocks noGrp="1"/>
          </p:cNvSpPr>
          <p:nvPr>
            <p:ph type="title"/>
          </p:nvPr>
        </p:nvSpPr>
        <p:spPr>
          <a:xfrm>
            <a:off x="1092200" y="254000"/>
            <a:ext cx="10820400" cy="199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Shape 4"/>
          <p:cNvSpPr>
            <a:spLocks noGrp="1"/>
          </p:cNvSpPr>
          <p:nvPr>
            <p:ph type="body" idx="1"/>
          </p:nvPr>
        </p:nvSpPr>
        <p:spPr>
          <a:xfrm>
            <a:off x="1092200" y="2578100"/>
            <a:ext cx="10820400" cy="609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6325108" y="9258300"/>
            <a:ext cx="341885" cy="355600"/>
          </a:xfrm>
          <a:prstGeom prst="rect">
            <a:avLst/>
          </a:prstGeom>
          <a:ln w="12700">
            <a:miter lim="400000"/>
          </a:ln>
        </p:spPr>
        <p:txBody>
          <a:bodyPr wrap="none" lIns="50800" tIns="50800" rIns="50800" bIns="50800">
            <a:spAutoFit/>
          </a:bodyPr>
          <a:lstStyle>
            <a:lvl1pPr>
              <a:defRPr sz="1600" b="1" spc="96">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spd="med"/>
  <p:txStyles>
    <p:titleStyle>
      <a:lvl1pPr marL="0" marR="0" indent="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1pPr>
      <a:lvl2pPr marL="0" marR="0" indent="22860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2pPr>
      <a:lvl3pPr marL="0" marR="0" indent="45720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3pPr>
      <a:lvl4pPr marL="0" marR="0" indent="68580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4pPr>
      <a:lvl5pPr marL="0" marR="0" indent="91440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5pPr>
      <a:lvl6pPr marL="0" marR="0" indent="114300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6pPr>
      <a:lvl7pPr marL="0" marR="0" indent="137160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7pPr>
      <a:lvl8pPr marL="0" marR="0" indent="160020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8pPr>
      <a:lvl9pPr marL="0" marR="0" indent="1828800" algn="ctr" defTabSz="584200" rtl="0" latinLnBrk="0">
        <a:lnSpc>
          <a:spcPct val="90000"/>
        </a:lnSpc>
        <a:spcBef>
          <a:spcPts val="0"/>
        </a:spcBef>
        <a:spcAft>
          <a:spcPts val="0"/>
        </a:spcAft>
        <a:buClrTx/>
        <a:buSzTx/>
        <a:buFontTx/>
        <a:buNone/>
        <a:tabLst/>
        <a:defRPr sz="5900" b="1" i="0" u="none" strike="noStrike" cap="all" spc="354" baseline="0">
          <a:ln>
            <a:noFill/>
          </a:ln>
          <a:solidFill>
            <a:srgbClr val="929292"/>
          </a:solidFill>
          <a:uFillTx/>
          <a:latin typeface="+mn-lt"/>
          <a:ea typeface="+mn-ea"/>
          <a:cs typeface="+mn-cs"/>
          <a:sym typeface="Palatino"/>
        </a:defRPr>
      </a:lvl9pPr>
    </p:titleStyle>
    <p:bodyStyle>
      <a:lvl1pPr marL="444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1pPr>
      <a:lvl2pPr marL="8890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2pPr>
      <a:lvl3pPr marL="1333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3pPr>
      <a:lvl4pPr marL="17780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4pPr>
      <a:lvl5pPr marL="2222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5pPr>
      <a:lvl6pPr marL="26670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6pPr>
      <a:lvl7pPr marL="3111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7pPr>
      <a:lvl8pPr marL="35560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8pPr>
      <a:lvl9pPr marL="4000500" marR="0" indent="-444500" algn="l" defTabSz="584200" latinLnBrk="0">
        <a:lnSpc>
          <a:spcPct val="100000"/>
        </a:lnSpc>
        <a:spcBef>
          <a:spcPts val="3200"/>
        </a:spcBef>
        <a:spcAft>
          <a:spcPts val="0"/>
        </a:spcAft>
        <a:buClrTx/>
        <a:buSzPct val="34000"/>
        <a:buFontTx/>
        <a:buBlip>
          <a:blip r:embed="rId15"/>
        </a:buBlip>
        <a:tabLst/>
        <a:defRPr sz="3400" b="0" i="0" u="none" strike="noStrike" cap="none" spc="0" baseline="0">
          <a:ln>
            <a:noFill/>
          </a:ln>
          <a:solidFill>
            <a:srgbClr val="818181"/>
          </a:solidFill>
          <a:uFillTx/>
          <a:latin typeface="+mn-lt"/>
          <a:ea typeface="+mn-ea"/>
          <a:cs typeface="+mn-cs"/>
          <a:sym typeface="Palatino"/>
        </a:defRPr>
      </a:lvl9pPr>
    </p:bodyStyle>
    <p:otherStyle>
      <a:lvl1pPr marL="0" marR="0" indent="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600" b="1" i="0" u="none" strike="noStrike" cap="none" spc="96"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G_0740.jpg"/>
          <p:cNvPicPr>
            <a:picLocks noGrp="1" noChangeAspect="1"/>
          </p:cNvPicPr>
          <p:nvPr>
            <p:ph type="pic" idx="13"/>
          </p:nvPr>
        </p:nvPicPr>
        <p:blipFill>
          <a:blip r:embed="rId2">
            <a:extLst/>
          </a:blip>
          <a:srcRect l="194" t="9" r="185"/>
          <a:stretch>
            <a:fillRect/>
          </a:stretch>
        </p:blipFill>
        <p:spPr>
          <a:xfrm>
            <a:off x="1151127" y="851703"/>
            <a:ext cx="10693401" cy="80498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tLang="en-US" sz="4800" dirty="0"/>
              <a:t> </a:t>
            </a:r>
            <a:r>
              <a:rPr lang="en-US" altLang="en-US" sz="4800" dirty="0" smtClean="0">
                <a:solidFill>
                  <a:schemeClr val="tx2">
                    <a:lumMod val="10000"/>
                  </a:schemeClr>
                </a:solidFill>
              </a:rPr>
              <a:t>STRONG FOUNDATION FOR RECOVERY AND WELLNESS</a:t>
            </a:r>
            <a:endParaRPr lang="en-US" altLang="en-US" sz="4800" dirty="0">
              <a:solidFill>
                <a:schemeClr val="tx2">
                  <a:lumMod val="10000"/>
                </a:schemeClr>
              </a:solidFill>
            </a:endParaRPr>
          </a:p>
        </p:txBody>
      </p:sp>
      <p:sp>
        <p:nvSpPr>
          <p:cNvPr id="24578" name="Content Placeholder 2"/>
          <p:cNvSpPr>
            <a:spLocks noGrp="1"/>
          </p:cNvSpPr>
          <p:nvPr>
            <p:ph idx="1"/>
          </p:nvPr>
        </p:nvSpPr>
        <p:spPr/>
        <p:txBody>
          <a:bodyPr/>
          <a:lstStyle/>
          <a:p>
            <a:r>
              <a:rPr lang="en-US" altLang="en-US" dirty="0" smtClean="0">
                <a:solidFill>
                  <a:schemeClr val="tx2">
                    <a:lumMod val="10000"/>
                  </a:schemeClr>
                </a:solidFill>
              </a:rPr>
              <a:t>Courage, combined with love, is unstoppable.</a:t>
            </a:r>
          </a:p>
          <a:p>
            <a:r>
              <a:rPr lang="en-US" altLang="en-US" dirty="0" smtClean="0">
                <a:solidFill>
                  <a:schemeClr val="tx2">
                    <a:lumMod val="10000"/>
                  </a:schemeClr>
                </a:solidFill>
              </a:rPr>
              <a:t>Recovery is a plan of action. You are not your thoughts. It is your actions that define you. </a:t>
            </a:r>
            <a:endParaRPr lang="en-US" altLang="en-US" dirty="0">
              <a:solidFill>
                <a:schemeClr val="tx2">
                  <a:lumMod val="10000"/>
                </a:schemeClr>
              </a:solidFill>
            </a:endParaRPr>
          </a:p>
          <a:p>
            <a:r>
              <a:rPr lang="en-US" altLang="en-US" dirty="0">
                <a:solidFill>
                  <a:schemeClr val="tx2">
                    <a:lumMod val="10000"/>
                  </a:schemeClr>
                </a:solidFill>
              </a:rPr>
              <a:t>C</a:t>
            </a:r>
            <a:r>
              <a:rPr lang="en-US" altLang="en-US" dirty="0" smtClean="0">
                <a:solidFill>
                  <a:schemeClr val="tx2">
                    <a:lumMod val="10000"/>
                  </a:schemeClr>
                </a:solidFill>
              </a:rPr>
              <a:t>ompassion and kindness toward self and others creates unlimited “second chances” for healing. </a:t>
            </a:r>
            <a:endParaRPr lang="en-US" altLang="en-US" dirty="0">
              <a:solidFill>
                <a:schemeClr val="tx2">
                  <a:lumMod val="10000"/>
                </a:schemeClr>
              </a:solidFill>
            </a:endParaRPr>
          </a:p>
          <a:p>
            <a:r>
              <a:rPr lang="en-US" altLang="en-US" dirty="0" smtClean="0">
                <a:solidFill>
                  <a:schemeClr val="tx2">
                    <a:lumMod val="10000"/>
                  </a:schemeClr>
                </a:solidFill>
              </a:rPr>
              <a:t>It’s empowering to realize that the happiness you experience today is because of, not in spite of, the things you’ve overcome. Celebrate &amp; give thanks. </a:t>
            </a:r>
          </a:p>
        </p:txBody>
      </p:sp>
    </p:spTree>
    <p:extLst>
      <p:ext uri="{BB962C8B-B14F-4D97-AF65-F5344CB8AC3E}">
        <p14:creationId xmlns:p14="http://schemas.microsoft.com/office/powerpoint/2010/main" val="61822319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10000"/>
                  </a:schemeClr>
                </a:solidFill>
              </a:rPr>
              <a:t>UNSTOPPABLE tips from special forces</a:t>
            </a:r>
            <a:endParaRPr lang="en-US" dirty="0">
              <a:solidFill>
                <a:schemeClr val="tx2">
                  <a:lumMod val="10000"/>
                </a:schemeClr>
              </a:solidFill>
            </a:endParaRPr>
          </a:p>
        </p:txBody>
      </p:sp>
      <p:sp>
        <p:nvSpPr>
          <p:cNvPr id="3" name="Text Placeholder 2"/>
          <p:cNvSpPr>
            <a:spLocks noGrp="1"/>
          </p:cNvSpPr>
          <p:nvPr>
            <p:ph type="body" idx="1"/>
          </p:nvPr>
        </p:nvSpPr>
        <p:spPr/>
        <p:txBody>
          <a:bodyPr/>
          <a:lstStyle/>
          <a:p>
            <a:pPr marL="758264" indent="-313764">
              <a:defRPr sz="3300">
                <a:solidFill>
                  <a:schemeClr val="accent1">
                    <a:hueOff val="273562"/>
                    <a:satOff val="2937"/>
                    <a:lumOff val="-22233"/>
                  </a:schemeClr>
                </a:solidFill>
              </a:defRPr>
            </a:pPr>
            <a:r>
              <a:rPr lang="en-US" dirty="0">
                <a:solidFill>
                  <a:schemeClr val="tx2">
                    <a:lumMod val="10000"/>
                  </a:schemeClr>
                </a:solidFill>
              </a:rPr>
              <a:t>Remember your strengths, look for ways to increase and build your strengths</a:t>
            </a:r>
          </a:p>
          <a:p>
            <a:pPr marL="758264" indent="-313764">
              <a:defRPr sz="3300">
                <a:solidFill>
                  <a:schemeClr val="accent1">
                    <a:hueOff val="273562"/>
                    <a:satOff val="2937"/>
                    <a:lumOff val="-22233"/>
                  </a:schemeClr>
                </a:solidFill>
              </a:defRPr>
            </a:pPr>
            <a:r>
              <a:rPr lang="en-US" dirty="0">
                <a:solidFill>
                  <a:schemeClr val="tx2">
                    <a:lumMod val="10000"/>
                  </a:schemeClr>
                </a:solidFill>
              </a:rPr>
              <a:t>Stay connected to your team and protect your team</a:t>
            </a:r>
          </a:p>
          <a:p>
            <a:pPr marL="758264" indent="-313764">
              <a:defRPr sz="3300">
                <a:solidFill>
                  <a:schemeClr val="accent1">
                    <a:hueOff val="273562"/>
                    <a:satOff val="2937"/>
                    <a:lumOff val="-22233"/>
                  </a:schemeClr>
                </a:solidFill>
              </a:defRPr>
            </a:pPr>
            <a:r>
              <a:rPr lang="en-US" dirty="0">
                <a:solidFill>
                  <a:schemeClr val="tx2">
                    <a:lumMod val="10000"/>
                  </a:schemeClr>
                </a:solidFill>
              </a:rPr>
              <a:t>Moral compass — tap into “spiritual fitness” religion and spirituality, drawing faith from them</a:t>
            </a:r>
          </a:p>
          <a:p>
            <a:pPr marL="758264" indent="-313764">
              <a:defRPr sz="3300">
                <a:solidFill>
                  <a:schemeClr val="accent1">
                    <a:hueOff val="273562"/>
                    <a:satOff val="2937"/>
                    <a:lumOff val="-22233"/>
                  </a:schemeClr>
                </a:solidFill>
              </a:defRPr>
            </a:pPr>
            <a:r>
              <a:rPr lang="en-US" dirty="0">
                <a:solidFill>
                  <a:schemeClr val="tx2">
                    <a:lumMod val="10000"/>
                  </a:schemeClr>
                </a:solidFill>
              </a:rPr>
              <a:t>Altruism: Unselfish regard for the welfare of </a:t>
            </a:r>
            <a:r>
              <a:rPr lang="en-US" dirty="0" smtClean="0">
                <a:solidFill>
                  <a:schemeClr val="tx2">
                    <a:lumMod val="10000"/>
                  </a:schemeClr>
                </a:solidFill>
              </a:rPr>
              <a:t>others</a:t>
            </a:r>
          </a:p>
          <a:p>
            <a:pPr marL="758264" indent="-313764">
              <a:defRPr sz="3300">
                <a:solidFill>
                  <a:schemeClr val="accent1">
                    <a:hueOff val="273562"/>
                    <a:satOff val="2937"/>
                    <a:lumOff val="-22233"/>
                  </a:schemeClr>
                </a:solidFill>
              </a:defRPr>
            </a:pPr>
            <a:r>
              <a:rPr lang="en-US" dirty="0" smtClean="0">
                <a:solidFill>
                  <a:schemeClr val="tx2">
                    <a:lumMod val="10000"/>
                  </a:schemeClr>
                </a:solidFill>
              </a:rPr>
              <a:t>You can “Act as if” when facing any challenge</a:t>
            </a:r>
          </a:p>
          <a:p>
            <a:pPr marL="758264" indent="-313764">
              <a:defRPr sz="3300">
                <a:solidFill>
                  <a:schemeClr val="accent1">
                    <a:hueOff val="273562"/>
                    <a:satOff val="2937"/>
                    <a:lumOff val="-22233"/>
                  </a:schemeClr>
                </a:solidFill>
              </a:defRPr>
            </a:pPr>
            <a:r>
              <a:rPr lang="en-US" dirty="0" smtClean="0">
                <a:solidFill>
                  <a:schemeClr val="tx2">
                    <a:lumMod val="10000"/>
                  </a:schemeClr>
                </a:solidFill>
              </a:rPr>
              <a:t>Positive emotions are more contagious than negative </a:t>
            </a:r>
            <a:endParaRPr lang="en-US" dirty="0">
              <a:solidFill>
                <a:schemeClr val="tx2">
                  <a:lumMod val="10000"/>
                </a:schemeClr>
              </a:solidFill>
            </a:endParaRPr>
          </a:p>
        </p:txBody>
      </p:sp>
    </p:spTree>
    <p:extLst>
      <p:ext uri="{BB962C8B-B14F-4D97-AF65-F5344CB8AC3E}">
        <p14:creationId xmlns:p14="http://schemas.microsoft.com/office/powerpoint/2010/main" val="10049902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TWP_4462-01.jpeg"/>
          <p:cNvPicPr>
            <a:picLocks noGrp="1" noChangeAspect="1"/>
          </p:cNvPicPr>
          <p:nvPr>
            <p:ph type="pic" idx="13"/>
          </p:nvPr>
        </p:nvPicPr>
        <p:blipFill>
          <a:blip r:embed="rId2">
            <a:extLst/>
          </a:blip>
          <a:srcRect t="2952" b="2952"/>
          <a:stretch>
            <a:fillRect/>
          </a:stretch>
        </p:blipFill>
        <p:spPr>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prstGeom prst="rect">
            <a:avLst/>
          </a:prstGeom>
        </p:spPr>
        <p:txBody>
          <a:bodyPr/>
          <a:lstStyle>
            <a:lvl1pPr>
              <a:defRPr>
                <a:solidFill>
                  <a:schemeClr val="accent1">
                    <a:hueOff val="273562"/>
                    <a:satOff val="2937"/>
                    <a:lumOff val="-22233"/>
                  </a:schemeClr>
                </a:solidFill>
              </a:defRPr>
            </a:lvl1pPr>
          </a:lstStyle>
          <a:p>
            <a:r>
              <a:rPr lang="en-US" sz="5400" dirty="0" smtClean="0"/>
              <a:t>UNSTOPPABLY GOOD LIFE LESSONS</a:t>
            </a:r>
            <a:endParaRPr sz="5400" dirty="0"/>
          </a:p>
        </p:txBody>
      </p:sp>
      <p:sp>
        <p:nvSpPr>
          <p:cNvPr id="177" name="Shape 177"/>
          <p:cNvSpPr>
            <a:spLocks noGrp="1"/>
          </p:cNvSpPr>
          <p:nvPr>
            <p:ph type="body" idx="1"/>
          </p:nvPr>
        </p:nvSpPr>
        <p:spPr>
          <a:prstGeom prst="rect">
            <a:avLst/>
          </a:prstGeom>
        </p:spPr>
        <p:txBody>
          <a:bodyPr/>
          <a:lstStyle/>
          <a:p>
            <a:pPr>
              <a:buBlip>
                <a:blip r:embed="rId2"/>
              </a:buBlip>
              <a:defRPr>
                <a:solidFill>
                  <a:schemeClr val="accent1">
                    <a:hueOff val="273562"/>
                    <a:satOff val="2937"/>
                    <a:lumOff val="-22233"/>
                  </a:schemeClr>
                </a:solidFill>
              </a:defRPr>
            </a:pPr>
            <a:r>
              <a:rPr dirty="0"/>
              <a:t>What may look like luck to some is actually the result of staying the course, networking &amp; contacts. </a:t>
            </a:r>
          </a:p>
          <a:p>
            <a:pPr>
              <a:buBlip>
                <a:blip r:embed="rId2"/>
              </a:buBlip>
              <a:defRPr>
                <a:solidFill>
                  <a:schemeClr val="accent1">
                    <a:hueOff val="273562"/>
                    <a:satOff val="2937"/>
                    <a:lumOff val="-22233"/>
                  </a:schemeClr>
                </a:solidFill>
              </a:defRPr>
            </a:pPr>
            <a:r>
              <a:rPr dirty="0"/>
              <a:t>Be </a:t>
            </a:r>
            <a:r>
              <a:rPr dirty="0" smtClean="0"/>
              <a:t>kind</a:t>
            </a:r>
            <a:r>
              <a:rPr lang="en-US" dirty="0" smtClean="0"/>
              <a:t> to yourself and others</a:t>
            </a:r>
            <a:r>
              <a:rPr dirty="0" smtClean="0"/>
              <a:t>. </a:t>
            </a:r>
            <a:r>
              <a:rPr dirty="0"/>
              <a:t>We all carry burdens. Kindness is brave. </a:t>
            </a:r>
            <a:endParaRPr lang="en-US" dirty="0" smtClean="0"/>
          </a:p>
          <a:p>
            <a:pPr>
              <a:buBlip>
                <a:blip r:embed="rId2"/>
              </a:buBlip>
              <a:defRPr>
                <a:solidFill>
                  <a:schemeClr val="accent1">
                    <a:hueOff val="273562"/>
                    <a:satOff val="2937"/>
                    <a:lumOff val="-22233"/>
                  </a:schemeClr>
                </a:solidFill>
              </a:defRPr>
            </a:pPr>
            <a:r>
              <a:rPr lang="en-US" dirty="0" smtClean="0"/>
              <a:t>Positive visualization works. (Many ways to do this)</a:t>
            </a:r>
            <a:endParaRPr dirty="0"/>
          </a:p>
          <a:p>
            <a:pPr>
              <a:buBlip>
                <a:blip r:embed="rId2"/>
              </a:buBlip>
              <a:defRPr>
                <a:solidFill>
                  <a:schemeClr val="accent1">
                    <a:hueOff val="273562"/>
                    <a:satOff val="2937"/>
                    <a:lumOff val="-22233"/>
                  </a:schemeClr>
                </a:solidFill>
              </a:defRPr>
            </a:pPr>
            <a:r>
              <a:rPr dirty="0"/>
              <a:t>Your voice is an instrument. It’s not only the words you say, but the power you project. Power yourself up with mini pep talks throughout the day, and when preparing to meet challenges.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a:lstStyle>
            <a:lvl1pPr>
              <a:defRPr sz="5700" spc="341">
                <a:solidFill>
                  <a:schemeClr val="accent1">
                    <a:hueOff val="273562"/>
                    <a:satOff val="2937"/>
                    <a:lumOff val="-22233"/>
                  </a:schemeClr>
                </a:solidFill>
              </a:defRPr>
            </a:lvl1pPr>
          </a:lstStyle>
          <a:p>
            <a:r>
              <a:rPr lang="en-US" sz="4800" dirty="0" smtClean="0"/>
              <a:t>More UNSTOPPABLY GOOD LIFE LESSONS</a:t>
            </a:r>
            <a:endParaRPr sz="4800" dirty="0"/>
          </a:p>
        </p:txBody>
      </p:sp>
      <p:sp>
        <p:nvSpPr>
          <p:cNvPr id="180" name="Shape 180"/>
          <p:cNvSpPr>
            <a:spLocks noGrp="1"/>
          </p:cNvSpPr>
          <p:nvPr>
            <p:ph type="body" idx="1"/>
          </p:nvPr>
        </p:nvSpPr>
        <p:spPr>
          <a:prstGeom prst="rect">
            <a:avLst/>
          </a:prstGeom>
        </p:spPr>
        <p:txBody>
          <a:bodyPr/>
          <a:lstStyle/>
          <a:p>
            <a:pPr marL="444500" indent="-444500">
              <a:buBlip>
                <a:blip r:embed="rId2"/>
              </a:buBlip>
              <a:defRPr sz="2900">
                <a:solidFill>
                  <a:schemeClr val="accent1">
                    <a:hueOff val="273562"/>
                    <a:satOff val="2937"/>
                    <a:lumOff val="-22233"/>
                  </a:schemeClr>
                </a:solidFill>
              </a:defRPr>
            </a:pPr>
            <a:r>
              <a:rPr sz="3200" dirty="0">
                <a:solidFill>
                  <a:schemeClr val="tx2">
                    <a:lumMod val="10000"/>
                  </a:schemeClr>
                </a:solidFill>
              </a:rPr>
              <a:t>Stress management skills enhance &amp; strengthen your creativity in work and in life. </a:t>
            </a:r>
          </a:p>
          <a:p>
            <a:pPr marL="444500" indent="-444500">
              <a:buBlip>
                <a:blip r:embed="rId2"/>
              </a:buBlip>
              <a:defRPr sz="2900">
                <a:solidFill>
                  <a:schemeClr val="accent1">
                    <a:hueOff val="273562"/>
                    <a:satOff val="2937"/>
                    <a:lumOff val="-22233"/>
                  </a:schemeClr>
                </a:solidFill>
              </a:defRPr>
            </a:pPr>
            <a:r>
              <a:rPr sz="3200" dirty="0">
                <a:solidFill>
                  <a:schemeClr val="tx2">
                    <a:lumMod val="10000"/>
                  </a:schemeClr>
                </a:solidFill>
              </a:rPr>
              <a:t>Gratitude &amp; celebration fuel motivation and a sense of well-being. Navy Seals set &amp; celebrate mini-goals.</a:t>
            </a:r>
          </a:p>
          <a:p>
            <a:pPr marL="444500" indent="-444500">
              <a:buBlip>
                <a:blip r:embed="rId2"/>
              </a:buBlip>
              <a:defRPr sz="2900">
                <a:solidFill>
                  <a:schemeClr val="accent1">
                    <a:hueOff val="273562"/>
                    <a:satOff val="2937"/>
                    <a:lumOff val="-22233"/>
                  </a:schemeClr>
                </a:solidFill>
              </a:defRPr>
            </a:pPr>
            <a:r>
              <a:rPr sz="3200" dirty="0">
                <a:solidFill>
                  <a:schemeClr val="tx2">
                    <a:lumMod val="10000"/>
                  </a:schemeClr>
                </a:solidFill>
              </a:rPr>
              <a:t>Remember: Nobody is above you and nobody is below you. You never have to compensate for any perceived shortcoming, or compare yourself to others. Be proud of who you are and what you do. </a:t>
            </a:r>
          </a:p>
          <a:p>
            <a:pPr marL="444500" indent="-444500">
              <a:buBlip>
                <a:blip r:embed="rId2"/>
              </a:buBlip>
              <a:defRPr sz="2900">
                <a:solidFill>
                  <a:schemeClr val="accent1">
                    <a:hueOff val="273562"/>
                    <a:satOff val="2937"/>
                    <a:lumOff val="-22233"/>
                  </a:schemeClr>
                </a:solidFill>
              </a:defRPr>
            </a:pPr>
            <a:r>
              <a:rPr sz="3200" dirty="0">
                <a:solidFill>
                  <a:schemeClr val="tx2">
                    <a:lumMod val="10000"/>
                  </a:schemeClr>
                </a:solidFill>
              </a:rPr>
              <a:t>Mindfulness meditation builds your personal power.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lvl1pPr>
              <a:defRPr sz="5300" spc="317">
                <a:solidFill>
                  <a:schemeClr val="accent1">
                    <a:hueOff val="273562"/>
                    <a:satOff val="2937"/>
                    <a:lumOff val="-22233"/>
                  </a:schemeClr>
                </a:solidFill>
              </a:defRPr>
            </a:lvl1pPr>
          </a:lstStyle>
          <a:p>
            <a:r>
              <a:rPr lang="en-US" dirty="0" smtClean="0"/>
              <a:t>and MORE UNSTOPPABLY GOOD STUFF </a:t>
            </a:r>
            <a:endParaRPr dirty="0"/>
          </a:p>
        </p:txBody>
      </p:sp>
      <p:sp>
        <p:nvSpPr>
          <p:cNvPr id="183" name="Shape 183"/>
          <p:cNvSpPr>
            <a:spLocks noGrp="1"/>
          </p:cNvSpPr>
          <p:nvPr>
            <p:ph type="body" idx="1"/>
          </p:nvPr>
        </p:nvSpPr>
        <p:spPr>
          <a:prstGeom prst="rect">
            <a:avLst/>
          </a:prstGeom>
        </p:spPr>
        <p:txBody>
          <a:bodyPr/>
          <a:lstStyle/>
          <a:p>
            <a:pPr>
              <a:buBlip>
                <a:blip r:embed="rId2"/>
              </a:buBlip>
              <a:defRPr>
                <a:solidFill>
                  <a:schemeClr val="accent1">
                    <a:hueOff val="273562"/>
                    <a:satOff val="2937"/>
                    <a:lumOff val="-22233"/>
                  </a:schemeClr>
                </a:solidFill>
              </a:defRPr>
            </a:pPr>
            <a:r>
              <a:rPr dirty="0">
                <a:solidFill>
                  <a:schemeClr val="tx2">
                    <a:lumMod val="10000"/>
                  </a:schemeClr>
                </a:solidFill>
              </a:rPr>
              <a:t>Get Connected &amp; Stay </a:t>
            </a:r>
            <a:r>
              <a:rPr dirty="0" smtClean="0">
                <a:solidFill>
                  <a:schemeClr val="tx2">
                    <a:lumMod val="10000"/>
                  </a:schemeClr>
                </a:solidFill>
              </a:rPr>
              <a:t>Connected</a:t>
            </a:r>
            <a:r>
              <a:rPr lang="en-US" dirty="0" smtClean="0">
                <a:solidFill>
                  <a:schemeClr val="tx2">
                    <a:lumMod val="10000"/>
                  </a:schemeClr>
                </a:solidFill>
              </a:rPr>
              <a:t> </a:t>
            </a:r>
            <a:endParaRPr dirty="0">
              <a:solidFill>
                <a:schemeClr val="tx2">
                  <a:lumMod val="10000"/>
                </a:schemeClr>
              </a:solidFill>
            </a:endParaRPr>
          </a:p>
          <a:p>
            <a:pPr>
              <a:buBlip>
                <a:blip r:embed="rId2"/>
              </a:buBlip>
              <a:defRPr>
                <a:solidFill>
                  <a:schemeClr val="accent1">
                    <a:hueOff val="273562"/>
                    <a:satOff val="2937"/>
                    <a:lumOff val="-22233"/>
                  </a:schemeClr>
                </a:solidFill>
              </a:defRPr>
            </a:pPr>
            <a:r>
              <a:rPr dirty="0">
                <a:solidFill>
                  <a:schemeClr val="tx2">
                    <a:lumMod val="10000"/>
                  </a:schemeClr>
                </a:solidFill>
              </a:rPr>
              <a:t>Face Fear: Knowledge = Power</a:t>
            </a:r>
          </a:p>
          <a:p>
            <a:pPr>
              <a:buBlip>
                <a:blip r:embed="rId2"/>
              </a:buBlip>
              <a:defRPr>
                <a:solidFill>
                  <a:schemeClr val="accent1">
                    <a:hueOff val="273562"/>
                    <a:satOff val="2937"/>
                    <a:lumOff val="-22233"/>
                  </a:schemeClr>
                </a:solidFill>
              </a:defRPr>
            </a:pPr>
            <a:r>
              <a:rPr dirty="0">
                <a:solidFill>
                  <a:schemeClr val="tx2">
                    <a:lumMod val="10000"/>
                  </a:schemeClr>
                </a:solidFill>
              </a:rPr>
              <a:t>Develop Your Action Plan: Why &gt; </a:t>
            </a:r>
            <a:r>
              <a:rPr dirty="0" smtClean="0">
                <a:solidFill>
                  <a:schemeClr val="tx2">
                    <a:lumMod val="10000"/>
                  </a:schemeClr>
                </a:solidFill>
              </a:rPr>
              <a:t>How</a:t>
            </a:r>
            <a:r>
              <a:rPr lang="en-US" dirty="0" smtClean="0">
                <a:solidFill>
                  <a:schemeClr val="tx2">
                    <a:lumMod val="10000"/>
                  </a:schemeClr>
                </a:solidFill>
              </a:rPr>
              <a:t> </a:t>
            </a:r>
            <a:endParaRPr dirty="0">
              <a:solidFill>
                <a:schemeClr val="tx2">
                  <a:lumMod val="10000"/>
                </a:schemeClr>
              </a:solidFill>
            </a:endParaRPr>
          </a:p>
          <a:p>
            <a:pPr>
              <a:buBlip>
                <a:blip r:embed="rId2"/>
              </a:buBlip>
              <a:defRPr>
                <a:solidFill>
                  <a:schemeClr val="accent1">
                    <a:hueOff val="273562"/>
                    <a:satOff val="2937"/>
                    <a:lumOff val="-22233"/>
                  </a:schemeClr>
                </a:solidFill>
              </a:defRPr>
            </a:pPr>
            <a:r>
              <a:rPr dirty="0">
                <a:solidFill>
                  <a:schemeClr val="tx2">
                    <a:lumMod val="10000"/>
                  </a:schemeClr>
                </a:solidFill>
              </a:rPr>
              <a:t>Keep Hope Alive: Celebrate &amp; Give Thanks</a:t>
            </a:r>
          </a:p>
          <a:p>
            <a:pPr>
              <a:buBlip>
                <a:blip r:embed="rId2"/>
              </a:buBlip>
              <a:defRPr>
                <a:solidFill>
                  <a:schemeClr val="accent1">
                    <a:hueOff val="273562"/>
                    <a:satOff val="2937"/>
                    <a:lumOff val="-22233"/>
                  </a:schemeClr>
                </a:solidFill>
              </a:defRPr>
            </a:pPr>
            <a:r>
              <a:rPr lang="en-US" dirty="0" smtClean="0">
                <a:solidFill>
                  <a:schemeClr val="tx2">
                    <a:lumMod val="10000"/>
                  </a:schemeClr>
                </a:solidFill>
              </a:rPr>
              <a:t>Embrace a Positive Mindset + Optimism</a:t>
            </a:r>
          </a:p>
          <a:p>
            <a:pPr>
              <a:buBlip>
                <a:blip r:embed="rId2"/>
              </a:buBlip>
              <a:defRPr>
                <a:solidFill>
                  <a:schemeClr val="accent1">
                    <a:hueOff val="273562"/>
                    <a:satOff val="2937"/>
                    <a:lumOff val="-22233"/>
                  </a:schemeClr>
                </a:solidFill>
              </a:defRPr>
            </a:pPr>
            <a:r>
              <a:rPr lang="en-US" dirty="0" smtClean="0">
                <a:solidFill>
                  <a:schemeClr val="tx2">
                    <a:lumMod val="10000"/>
                  </a:schemeClr>
                </a:solidFill>
              </a:rPr>
              <a:t>Win with Mantras and Affirmations</a:t>
            </a:r>
            <a:endParaRPr dirty="0">
              <a:solidFill>
                <a:schemeClr val="tx2">
                  <a:lumMod val="10000"/>
                </a:schemeClr>
              </a:solidFill>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G_0728.jpg"/>
          <p:cNvPicPr>
            <a:picLocks noGrp="1" noChangeAspect="1"/>
          </p:cNvPicPr>
          <p:nvPr>
            <p:ph type="pic" idx="13"/>
          </p:nvPr>
        </p:nvPicPr>
        <p:blipFill>
          <a:blip r:embed="rId2">
            <a:extLst/>
          </a:blip>
          <a:srcRect l="194" t="9" r="185"/>
          <a:stretch>
            <a:fillRect/>
          </a:stretch>
        </p:blipFill>
        <p:spPr>
          <a:xfrm>
            <a:off x="1151127" y="851703"/>
            <a:ext cx="10693401" cy="8049800"/>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GGBridge.jpg"/>
          <p:cNvPicPr>
            <a:picLocks noGrp="1" noChangeAspect="1"/>
          </p:cNvPicPr>
          <p:nvPr>
            <p:ph type="pic" idx="13"/>
          </p:nvPr>
        </p:nvPicPr>
        <p:blipFill>
          <a:blip r:embed="rId2">
            <a:extLst/>
          </a:blip>
          <a:srcRect l="189" r="189"/>
          <a:stretch>
            <a:fillRect/>
          </a:stretch>
        </p:blipFill>
        <p:spPr>
          <a:prstGeom prst="rect">
            <a:avLst/>
          </a:prstGeom>
        </p:spPr>
      </p:pic>
    </p:spTree>
    <p:extLst>
      <p:ext uri="{BB962C8B-B14F-4D97-AF65-F5344CB8AC3E}">
        <p14:creationId xmlns:p14="http://schemas.microsoft.com/office/powerpoint/2010/main" val="73974550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prstGeom prst="rect">
            <a:avLst/>
          </a:prstGeom>
        </p:spPr>
        <p:txBody>
          <a:bodyPr/>
          <a:lstStyle>
            <a:lvl1pPr>
              <a:defRPr>
                <a:solidFill>
                  <a:schemeClr val="accent1">
                    <a:hueOff val="273562"/>
                    <a:satOff val="2937"/>
                    <a:lumOff val="-22233"/>
                  </a:schemeClr>
                </a:solidFill>
              </a:defRPr>
            </a:lvl1pPr>
          </a:lstStyle>
          <a:p>
            <a:r>
              <a:rPr lang="en-US" sz="4400" dirty="0" smtClean="0"/>
              <a:t>REINFORCE YOUR FOUNDATION: WHEN SOMETHING GOOD HAPPENS, SAVOR IT</a:t>
            </a:r>
            <a:endParaRPr sz="4400" dirty="0"/>
          </a:p>
        </p:txBody>
      </p:sp>
      <p:sp>
        <p:nvSpPr>
          <p:cNvPr id="195" name="Shape 195"/>
          <p:cNvSpPr>
            <a:spLocks noGrp="1"/>
          </p:cNvSpPr>
          <p:nvPr>
            <p:ph type="body" idx="1"/>
          </p:nvPr>
        </p:nvSpPr>
        <p:spPr>
          <a:prstGeom prst="rect">
            <a:avLst/>
          </a:prstGeom>
        </p:spPr>
        <p:txBody>
          <a:bodyPr/>
          <a:lstStyle/>
          <a:p>
            <a:pPr>
              <a:buBlip>
                <a:blip r:embed="rId2"/>
              </a:buBlip>
              <a:defRPr>
                <a:solidFill>
                  <a:schemeClr val="accent1">
                    <a:hueOff val="273562"/>
                    <a:satOff val="2937"/>
                    <a:lumOff val="-22233"/>
                  </a:schemeClr>
                </a:solidFill>
              </a:defRPr>
            </a:pPr>
            <a:r>
              <a:rPr dirty="0">
                <a:solidFill>
                  <a:schemeClr val="tx2">
                    <a:lumMod val="10000"/>
                  </a:schemeClr>
                </a:solidFill>
              </a:rPr>
              <a:t>Give yourself credit for whatever part you played in making it happen. </a:t>
            </a:r>
          </a:p>
          <a:p>
            <a:pPr>
              <a:buBlip>
                <a:blip r:embed="rId2"/>
              </a:buBlip>
              <a:defRPr>
                <a:solidFill>
                  <a:schemeClr val="accent1">
                    <a:hueOff val="273562"/>
                    <a:satOff val="2937"/>
                    <a:lumOff val="-22233"/>
                  </a:schemeClr>
                </a:solidFill>
              </a:defRPr>
            </a:pPr>
            <a:r>
              <a:rPr dirty="0">
                <a:solidFill>
                  <a:schemeClr val="tx2">
                    <a:lumMod val="10000"/>
                  </a:schemeClr>
                </a:solidFill>
              </a:rPr>
              <a:t>Allow yourself to feel grateful for any part you didn’t play in it — help from others or just plain luck. </a:t>
            </a:r>
          </a:p>
          <a:p>
            <a:pPr>
              <a:buBlip>
                <a:blip r:embed="rId2"/>
              </a:buBlip>
              <a:defRPr>
                <a:solidFill>
                  <a:schemeClr val="accent1">
                    <a:hueOff val="273562"/>
                    <a:satOff val="2937"/>
                    <a:lumOff val="-22233"/>
                  </a:schemeClr>
                </a:solidFill>
              </a:defRPr>
            </a:pPr>
            <a:r>
              <a:rPr dirty="0">
                <a:solidFill>
                  <a:schemeClr val="tx2">
                    <a:lumMod val="10000"/>
                  </a:schemeClr>
                </a:solidFill>
              </a:rPr>
              <a:t>Get the most of it — think of ways to expand the reach of the good thing and make it last — celebrate it, replay it in your mind, feel proud, happy, relieved</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p:nvPr>
        </p:nvSpPr>
        <p:spPr>
          <a:prstGeom prst="rect">
            <a:avLst/>
          </a:prstGeom>
        </p:spPr>
        <p:txBody>
          <a:bodyPr/>
          <a:lstStyle>
            <a:lvl1pPr>
              <a:defRPr sz="4800" spc="288">
                <a:solidFill>
                  <a:schemeClr val="accent1">
                    <a:hueOff val="273562"/>
                    <a:satOff val="2937"/>
                    <a:lumOff val="-22233"/>
                  </a:schemeClr>
                </a:solidFill>
              </a:defRPr>
            </a:lvl1pPr>
          </a:lstStyle>
          <a:p>
            <a:r>
              <a:rPr sz="4400" dirty="0" smtClean="0"/>
              <a:t>YOU’RE</a:t>
            </a:r>
            <a:r>
              <a:rPr lang="en-US" sz="4400" dirty="0" smtClean="0"/>
              <a:t> </a:t>
            </a:r>
            <a:r>
              <a:rPr sz="4400" dirty="0" smtClean="0"/>
              <a:t>STRONGER</a:t>
            </a:r>
            <a:r>
              <a:rPr sz="4400" dirty="0"/>
              <a:t>, braver, </a:t>
            </a:r>
            <a:r>
              <a:rPr lang="en-US" sz="4400" dirty="0" smtClean="0"/>
              <a:t>AND </a:t>
            </a:r>
            <a:r>
              <a:rPr sz="4400" dirty="0" smtClean="0"/>
              <a:t>kinder </a:t>
            </a:r>
            <a:r>
              <a:rPr sz="4400" dirty="0"/>
              <a:t>THAN YOU THINK</a:t>
            </a:r>
          </a:p>
        </p:txBody>
      </p:sp>
      <p:sp>
        <p:nvSpPr>
          <p:cNvPr id="212" name="Shape 212"/>
          <p:cNvSpPr>
            <a:spLocks noGrp="1"/>
          </p:cNvSpPr>
          <p:nvPr>
            <p:ph type="body" idx="1"/>
          </p:nvPr>
        </p:nvSpPr>
        <p:spPr>
          <a:prstGeom prst="rect">
            <a:avLst/>
          </a:prstGeom>
        </p:spPr>
        <p:txBody>
          <a:bodyPr/>
          <a:lstStyle/>
          <a:p>
            <a:pPr>
              <a:buBlip>
                <a:blip r:embed="rId2"/>
              </a:buBlip>
              <a:defRPr>
                <a:solidFill>
                  <a:schemeClr val="accent1">
                    <a:hueOff val="273562"/>
                    <a:satOff val="2937"/>
                    <a:lumOff val="-22233"/>
                  </a:schemeClr>
                </a:solidFill>
              </a:defRPr>
            </a:pPr>
            <a:r>
              <a:rPr dirty="0">
                <a:solidFill>
                  <a:schemeClr val="tx2">
                    <a:lumMod val="10000"/>
                  </a:schemeClr>
                </a:solidFill>
              </a:rPr>
              <a:t>Take a few minutes to thank yourself for </a:t>
            </a:r>
            <a:r>
              <a:rPr lang="en-US" dirty="0" smtClean="0">
                <a:solidFill>
                  <a:schemeClr val="tx2">
                    <a:lumMod val="10000"/>
                  </a:schemeClr>
                </a:solidFill>
              </a:rPr>
              <a:t>two</a:t>
            </a:r>
            <a:r>
              <a:rPr dirty="0" smtClean="0">
                <a:solidFill>
                  <a:schemeClr val="tx2">
                    <a:lumMod val="10000"/>
                  </a:schemeClr>
                </a:solidFill>
              </a:rPr>
              <a:t> </a:t>
            </a:r>
            <a:r>
              <a:rPr dirty="0">
                <a:solidFill>
                  <a:schemeClr val="tx2">
                    <a:lumMod val="10000"/>
                  </a:schemeClr>
                </a:solidFill>
              </a:rPr>
              <a:t>or </a:t>
            </a:r>
            <a:r>
              <a:rPr lang="en-US" dirty="0" smtClean="0">
                <a:solidFill>
                  <a:schemeClr val="tx2">
                    <a:lumMod val="10000"/>
                  </a:schemeClr>
                </a:solidFill>
              </a:rPr>
              <a:t>three</a:t>
            </a:r>
            <a:r>
              <a:rPr dirty="0" smtClean="0">
                <a:solidFill>
                  <a:schemeClr val="tx2">
                    <a:lumMod val="10000"/>
                  </a:schemeClr>
                </a:solidFill>
              </a:rPr>
              <a:t> </a:t>
            </a:r>
            <a:r>
              <a:rPr dirty="0">
                <a:solidFill>
                  <a:schemeClr val="tx2">
                    <a:lumMod val="10000"/>
                  </a:schemeClr>
                </a:solidFill>
              </a:rPr>
              <a:t>things you’ve accomplished that made your life better. </a:t>
            </a:r>
          </a:p>
          <a:p>
            <a:pPr>
              <a:buBlip>
                <a:blip r:embed="rId2"/>
              </a:buBlip>
              <a:defRPr>
                <a:solidFill>
                  <a:schemeClr val="accent1">
                    <a:hueOff val="273562"/>
                    <a:satOff val="2937"/>
                    <a:lumOff val="-22233"/>
                  </a:schemeClr>
                </a:solidFill>
              </a:defRPr>
            </a:pPr>
            <a:r>
              <a:rPr dirty="0">
                <a:solidFill>
                  <a:schemeClr val="tx2">
                    <a:lumMod val="10000"/>
                  </a:schemeClr>
                </a:solidFill>
              </a:rPr>
              <a:t>Take some time to thank yourself for </a:t>
            </a:r>
            <a:r>
              <a:rPr lang="en-US" dirty="0" smtClean="0">
                <a:solidFill>
                  <a:schemeClr val="tx2">
                    <a:lumMod val="10000"/>
                  </a:schemeClr>
                </a:solidFill>
              </a:rPr>
              <a:t>two</a:t>
            </a:r>
            <a:r>
              <a:rPr dirty="0" smtClean="0">
                <a:solidFill>
                  <a:schemeClr val="tx2">
                    <a:lumMod val="10000"/>
                  </a:schemeClr>
                </a:solidFill>
              </a:rPr>
              <a:t> </a:t>
            </a:r>
            <a:r>
              <a:rPr dirty="0">
                <a:solidFill>
                  <a:schemeClr val="tx2">
                    <a:lumMod val="10000"/>
                  </a:schemeClr>
                </a:solidFill>
              </a:rPr>
              <a:t>or </a:t>
            </a:r>
            <a:r>
              <a:rPr lang="en-US" dirty="0" smtClean="0">
                <a:solidFill>
                  <a:schemeClr val="tx2">
                    <a:lumMod val="10000"/>
                  </a:schemeClr>
                </a:solidFill>
              </a:rPr>
              <a:t>three</a:t>
            </a:r>
            <a:r>
              <a:rPr dirty="0" smtClean="0">
                <a:solidFill>
                  <a:schemeClr val="tx2">
                    <a:lumMod val="10000"/>
                  </a:schemeClr>
                </a:solidFill>
              </a:rPr>
              <a:t> </a:t>
            </a:r>
            <a:r>
              <a:rPr dirty="0">
                <a:solidFill>
                  <a:schemeClr val="tx2">
                    <a:lumMod val="10000"/>
                  </a:schemeClr>
                </a:solidFill>
              </a:rPr>
              <a:t>things you’ve done that made someone else happier or safer.</a:t>
            </a:r>
          </a:p>
          <a:p>
            <a:pPr>
              <a:buBlip>
                <a:blip r:embed="rId2"/>
              </a:buBlip>
              <a:defRPr>
                <a:solidFill>
                  <a:schemeClr val="accent1">
                    <a:hueOff val="273562"/>
                    <a:satOff val="2937"/>
                    <a:lumOff val="-22233"/>
                  </a:schemeClr>
                </a:solidFill>
              </a:defRPr>
            </a:pPr>
            <a:r>
              <a:rPr dirty="0">
                <a:solidFill>
                  <a:schemeClr val="tx2">
                    <a:lumMod val="10000"/>
                  </a:schemeClr>
                </a:solidFill>
              </a:rPr>
              <a:t>Think of/jot down </a:t>
            </a:r>
            <a:r>
              <a:rPr lang="en-US" dirty="0" smtClean="0">
                <a:solidFill>
                  <a:schemeClr val="tx2">
                    <a:lumMod val="10000"/>
                  </a:schemeClr>
                </a:solidFill>
              </a:rPr>
              <a:t>two</a:t>
            </a:r>
            <a:r>
              <a:rPr dirty="0" smtClean="0">
                <a:solidFill>
                  <a:schemeClr val="tx2">
                    <a:lumMod val="10000"/>
                  </a:schemeClr>
                </a:solidFill>
              </a:rPr>
              <a:t> </a:t>
            </a:r>
            <a:r>
              <a:rPr dirty="0">
                <a:solidFill>
                  <a:schemeClr val="tx2">
                    <a:lumMod val="10000"/>
                  </a:schemeClr>
                </a:solidFill>
              </a:rPr>
              <a:t>things you do in life that you take for granted, but would be seen as super-strong and brave by someone in another line of work.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1092200" y="3460750"/>
            <a:ext cx="10820400" cy="2832100"/>
          </a:xfrm>
          <a:prstGeom prst="rect">
            <a:avLst/>
          </a:prstGeom>
        </p:spPr>
        <p:txBody>
          <a:bodyPr/>
          <a:lstStyle/>
          <a:p>
            <a:r>
              <a:rPr lang="en-US" sz="5400" dirty="0" smtClean="0"/>
              <a:t>GRATITUDE, CELEBRATION, AND THE POWER OF SECOND CHANCES</a:t>
            </a:r>
            <a:endParaRPr sz="5400" dirty="0"/>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TWP_8559-01.jpeg"/>
          <p:cNvPicPr>
            <a:picLocks noGrp="1" noChangeAspect="1"/>
          </p:cNvPicPr>
          <p:nvPr>
            <p:ph type="pic" idx="13"/>
          </p:nvPr>
        </p:nvPicPr>
        <p:blipFill>
          <a:blip r:embed="rId2">
            <a:extLst/>
          </a:blip>
          <a:srcRect l="5915" r="5915"/>
          <a:stretch>
            <a:fillRect/>
          </a:stretch>
        </p:blipFill>
        <p:spPr>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G_0060.jpg"/>
          <p:cNvPicPr>
            <a:picLocks noGrp="1" noChangeAspect="1"/>
          </p:cNvPicPr>
          <p:nvPr>
            <p:ph type="pic" idx="13"/>
          </p:nvPr>
        </p:nvPicPr>
        <p:blipFill>
          <a:blip r:embed="rId2">
            <a:extLst/>
          </a:blip>
          <a:srcRect l="21" t="12"/>
          <a:stretch>
            <a:fillRect/>
          </a:stretch>
        </p:blipFill>
        <p:spPr>
          <a:xfrm>
            <a:off x="2351277" y="2617003"/>
            <a:ext cx="8304023" cy="6228547"/>
          </a:xfrm>
          <a:prstGeom prst="rect">
            <a:avLst/>
          </a:prstGeom>
        </p:spPr>
      </p:pic>
      <p:sp>
        <p:nvSpPr>
          <p:cNvPr id="222" name="Shape 222"/>
          <p:cNvSpPr>
            <a:spLocks noGrp="1"/>
          </p:cNvSpPr>
          <p:nvPr>
            <p:ph type="ctrTitle"/>
          </p:nvPr>
        </p:nvSpPr>
        <p:spPr>
          <a:prstGeom prst="rect">
            <a:avLst/>
          </a:prstGeom>
        </p:spPr>
        <p:txBody>
          <a:bodyPr/>
          <a:lstStyle/>
          <a:p>
            <a:r>
              <a:t>One in ten million</a:t>
            </a:r>
          </a:p>
        </p:txBody>
      </p:sp>
      <p:sp>
        <p:nvSpPr>
          <p:cNvPr id="223" name="Shape 223"/>
          <p:cNvSpPr>
            <a:spLocks noGrp="1"/>
          </p:cNvSpPr>
          <p:nvPr>
            <p:ph type="subTitle" sz="quarter" idx="1"/>
          </p:nvPr>
        </p:nvSpPr>
        <p:spPr>
          <a:prstGeom prst="rect">
            <a:avLst/>
          </a:prstGeom>
        </p:spPr>
        <p:txBody>
          <a:bodyPr/>
          <a:lstStyle/>
          <a:p>
            <a:r>
              <a:t>Live as if everything is a miracle. </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idx="1"/>
          </p:nvPr>
        </p:nvSpPr>
        <p:spPr>
          <a:prstGeom prst="rect">
            <a:avLst/>
          </a:prstGeom>
        </p:spPr>
        <p:txBody>
          <a:bodyPr/>
          <a:lstStyle/>
          <a:p>
            <a:pPr marL="889000">
              <a:buBlip>
                <a:blip r:embed="rId2"/>
              </a:buBlip>
              <a:defRPr sz="3500">
                <a:solidFill>
                  <a:schemeClr val="accent1">
                    <a:hueOff val="273562"/>
                    <a:satOff val="2937"/>
                    <a:lumOff val="-22233"/>
                  </a:schemeClr>
                </a:solidFill>
              </a:defRPr>
            </a:pPr>
            <a:endParaRPr lang="en-US" sz="3200" dirty="0" smtClean="0"/>
          </a:p>
          <a:p>
            <a:pPr marL="889000">
              <a:buBlip>
                <a:blip r:embed="rId2"/>
              </a:buBlip>
              <a:defRPr sz="3500">
                <a:solidFill>
                  <a:schemeClr val="accent1">
                    <a:hueOff val="273562"/>
                    <a:satOff val="2937"/>
                    <a:lumOff val="-22233"/>
                  </a:schemeClr>
                </a:solidFill>
              </a:defRPr>
            </a:pPr>
            <a:r>
              <a:rPr sz="3200" dirty="0" smtClean="0"/>
              <a:t>Resilience</a:t>
            </a:r>
            <a:r>
              <a:rPr sz="3200" dirty="0"/>
              <a:t>: The Art of Mastering Life’s Greatest Challenges, by S. Southwick and D. Charney</a:t>
            </a:r>
          </a:p>
          <a:p>
            <a:pPr marL="889000">
              <a:buBlip>
                <a:blip r:embed="rId2"/>
              </a:buBlip>
              <a:defRPr sz="3500">
                <a:solidFill>
                  <a:schemeClr val="accent1">
                    <a:hueOff val="273562"/>
                    <a:satOff val="2937"/>
                    <a:lumOff val="-22233"/>
                  </a:schemeClr>
                </a:solidFill>
              </a:defRPr>
            </a:pPr>
            <a:r>
              <a:rPr lang="en-US" sz="3200" dirty="0" smtClean="0"/>
              <a:t>Partnership for Drug-Free Kids</a:t>
            </a:r>
            <a:endParaRPr sz="3200" dirty="0"/>
          </a:p>
          <a:p>
            <a:pPr marL="889000">
              <a:buBlip>
                <a:blip r:embed="rId2"/>
              </a:buBlip>
              <a:defRPr sz="3500">
                <a:solidFill>
                  <a:schemeClr val="accent1">
                    <a:hueOff val="273562"/>
                    <a:satOff val="2937"/>
                    <a:lumOff val="-22233"/>
                  </a:schemeClr>
                </a:solidFill>
              </a:defRPr>
            </a:pPr>
            <a:r>
              <a:rPr lang="en-US" sz="3200" dirty="0" smtClean="0"/>
              <a:t>Stanford Medicine Archives</a:t>
            </a:r>
            <a:endParaRPr sz="3200" dirty="0"/>
          </a:p>
          <a:p>
            <a:pPr marL="889000">
              <a:buBlip>
                <a:blip r:embed="rId2"/>
              </a:buBlip>
              <a:defRPr sz="3500">
                <a:solidFill>
                  <a:schemeClr val="accent1">
                    <a:hueOff val="273562"/>
                    <a:satOff val="2937"/>
                    <a:lumOff val="-22233"/>
                  </a:schemeClr>
                </a:solidFill>
              </a:defRPr>
            </a:pPr>
            <a:r>
              <a:rPr sz="3200" dirty="0"/>
              <a:t>Man’s Search for Meaning, by Viktor </a:t>
            </a:r>
            <a:r>
              <a:rPr sz="3200" dirty="0" smtClean="0"/>
              <a:t>Frankl</a:t>
            </a:r>
            <a:endParaRPr lang="en-US" sz="3200" dirty="0" smtClean="0"/>
          </a:p>
          <a:p>
            <a:pPr marL="889000">
              <a:buBlip>
                <a:blip r:embed="rId2"/>
              </a:buBlip>
              <a:defRPr sz="3500">
                <a:solidFill>
                  <a:schemeClr val="accent1">
                    <a:hueOff val="273562"/>
                    <a:satOff val="2937"/>
                    <a:lumOff val="-22233"/>
                  </a:schemeClr>
                </a:solidFill>
              </a:defRPr>
            </a:pPr>
            <a:r>
              <a:rPr lang="en-US" sz="3200" dirty="0" smtClean="0"/>
              <a:t>International Labor Organization</a:t>
            </a:r>
          </a:p>
          <a:p>
            <a:pPr marL="889000">
              <a:buBlip>
                <a:blip r:embed="rId2"/>
              </a:buBlip>
              <a:defRPr sz="3500">
                <a:solidFill>
                  <a:schemeClr val="accent1">
                    <a:hueOff val="273562"/>
                    <a:satOff val="2937"/>
                    <a:lumOff val="-22233"/>
                  </a:schemeClr>
                </a:solidFill>
              </a:defRPr>
            </a:pPr>
            <a:r>
              <a:rPr lang="en-US" sz="3200" dirty="0" smtClean="0"/>
              <a:t>Terence T. Gorski, </a:t>
            </a:r>
            <a:r>
              <a:rPr lang="en-US" sz="3200" dirty="0" err="1" smtClean="0"/>
              <a:t>CENAPS.com</a:t>
            </a:r>
            <a:endParaRPr lang="en-US" sz="3200" dirty="0" smtClean="0"/>
          </a:p>
          <a:p>
            <a:pPr marL="889000">
              <a:buBlip>
                <a:blip r:embed="rId2"/>
              </a:buBlip>
              <a:defRPr sz="3500">
                <a:solidFill>
                  <a:schemeClr val="accent1">
                    <a:hueOff val="273562"/>
                    <a:satOff val="2937"/>
                    <a:lumOff val="-22233"/>
                  </a:schemeClr>
                </a:solidFill>
              </a:defRPr>
            </a:pPr>
            <a:endParaRPr sz="3200" dirty="0"/>
          </a:p>
        </p:txBody>
      </p:sp>
      <p:sp>
        <p:nvSpPr>
          <p:cNvPr id="228" name="Shape 228"/>
          <p:cNvSpPr>
            <a:spLocks noGrp="1"/>
          </p:cNvSpPr>
          <p:nvPr>
            <p:ph type="title"/>
          </p:nvPr>
        </p:nvSpPr>
        <p:spPr>
          <a:xfrm>
            <a:off x="977900" y="260350"/>
            <a:ext cx="10820400" cy="1993900"/>
          </a:xfrm>
          <a:prstGeom prst="rect">
            <a:avLst/>
          </a:prstGeom>
        </p:spPr>
        <p:txBody>
          <a:bodyPr/>
          <a:lstStyle>
            <a:lvl1pPr>
              <a:defRPr>
                <a:solidFill>
                  <a:schemeClr val="accent1">
                    <a:hueOff val="273562"/>
                    <a:satOff val="2937"/>
                    <a:lumOff val="-22233"/>
                  </a:schemeClr>
                </a:solidFill>
              </a:defRPr>
            </a:lvl1pPr>
          </a:lstStyle>
          <a:p>
            <a:r>
              <a:t>Resources</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prstGeom prst="rect">
            <a:avLst/>
          </a:prstGeom>
        </p:spPr>
        <p:txBody>
          <a:bodyPr/>
          <a:lstStyle>
            <a:lvl1pPr>
              <a:defRPr>
                <a:solidFill>
                  <a:schemeClr val="accent1">
                    <a:hueOff val="273562"/>
                    <a:satOff val="2937"/>
                    <a:lumOff val="-22233"/>
                  </a:schemeClr>
                </a:solidFill>
              </a:defRPr>
            </a:lvl1pPr>
          </a:lstStyle>
          <a:p>
            <a:r>
              <a:t>resources</a:t>
            </a:r>
          </a:p>
        </p:txBody>
      </p:sp>
      <p:sp>
        <p:nvSpPr>
          <p:cNvPr id="231" name="Shape 231"/>
          <p:cNvSpPr>
            <a:spLocks noGrp="1"/>
          </p:cNvSpPr>
          <p:nvPr>
            <p:ph type="body" idx="1"/>
          </p:nvPr>
        </p:nvSpPr>
        <p:spPr>
          <a:prstGeom prst="rect">
            <a:avLst/>
          </a:prstGeom>
        </p:spPr>
        <p:txBody>
          <a:bodyPr/>
          <a:lstStyle/>
          <a:p>
            <a:pPr>
              <a:buBlip>
                <a:blip r:embed="rId2"/>
              </a:buBlip>
              <a:defRPr sz="3500">
                <a:solidFill>
                  <a:schemeClr val="accent1">
                    <a:hueOff val="273562"/>
                    <a:satOff val="2937"/>
                    <a:lumOff val="-22233"/>
                  </a:schemeClr>
                </a:solidFill>
              </a:defRPr>
            </a:pPr>
            <a:r>
              <a:rPr dirty="0" smtClean="0"/>
              <a:t>F</a:t>
            </a:r>
            <a:r>
              <a:rPr lang="en-US" dirty="0" smtClean="0"/>
              <a:t>lourish, by Dr. Martin Seligman</a:t>
            </a:r>
            <a:endParaRPr dirty="0"/>
          </a:p>
          <a:p>
            <a:pPr>
              <a:buBlip>
                <a:blip r:embed="rId2"/>
              </a:buBlip>
              <a:defRPr sz="3500">
                <a:solidFill>
                  <a:schemeClr val="accent1">
                    <a:hueOff val="273562"/>
                    <a:satOff val="2937"/>
                    <a:lumOff val="-22233"/>
                  </a:schemeClr>
                </a:solidFill>
              </a:defRPr>
            </a:pPr>
            <a:r>
              <a:rPr dirty="0"/>
              <a:t>Never Give in to Fear: Laughing All the Way Up from Rock Bottom, by Marti MacGibbon</a:t>
            </a:r>
          </a:p>
          <a:p>
            <a:pPr>
              <a:buBlip>
                <a:blip r:embed="rId2"/>
              </a:buBlip>
              <a:defRPr sz="3500">
                <a:solidFill>
                  <a:schemeClr val="accent1">
                    <a:hueOff val="273562"/>
                    <a:satOff val="2937"/>
                    <a:lumOff val="-22233"/>
                  </a:schemeClr>
                </a:solidFill>
              </a:defRPr>
            </a:pPr>
            <a:r>
              <a:rPr dirty="0"/>
              <a:t>Fierce, Funny, and Female: A Journey Through Middle America, the Texas Oil Field, and Standup Comedy</a:t>
            </a:r>
          </a:p>
          <a:p>
            <a:pPr>
              <a:buBlip>
                <a:blip r:embed="rId2"/>
              </a:buBlip>
              <a:defRPr sz="3500">
                <a:solidFill>
                  <a:schemeClr val="accent1">
                    <a:hueOff val="273562"/>
                    <a:satOff val="2937"/>
                    <a:lumOff val="-22233"/>
                  </a:schemeClr>
                </a:solidFill>
              </a:defRPr>
            </a:pPr>
            <a:r>
              <a:rPr dirty="0"/>
              <a:t>Special thanks to Tom Wade, photographer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TWP_1925-01-01.jpeg"/>
          <p:cNvPicPr>
            <a:picLocks noGrp="1" noChangeAspect="1"/>
          </p:cNvPicPr>
          <p:nvPr>
            <p:ph type="pic" idx="13"/>
          </p:nvPr>
        </p:nvPicPr>
        <p:blipFill>
          <a:blip r:embed="rId2">
            <a:extLst/>
          </a:blip>
          <a:srcRect l="445" r="445"/>
          <a:stretch>
            <a:fillRect/>
          </a:stretch>
        </p:blipFill>
        <p:spPr>
          <a:prstGeom prst="rect">
            <a:avLst/>
          </a:prstGeom>
        </p:spPr>
      </p:pic>
    </p:spTree>
    <p:extLst>
      <p:ext uri="{BB962C8B-B14F-4D97-AF65-F5344CB8AC3E}">
        <p14:creationId xmlns:p14="http://schemas.microsoft.com/office/powerpoint/2010/main" val="1612548610"/>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chemeClr val="tx2">
                    <a:lumMod val="10000"/>
                  </a:schemeClr>
                </a:solidFill>
              </a:rPr>
              <a:t>UNSTOPPABLE TOOLS </a:t>
            </a:r>
            <a:r>
              <a:rPr lang="en-US" sz="6000" dirty="0">
                <a:solidFill>
                  <a:schemeClr val="tx2">
                    <a:lumMod val="10000"/>
                  </a:schemeClr>
                </a:solidFill>
              </a:rPr>
              <a:t>from special forces:</a:t>
            </a:r>
            <a:endParaRPr lang="en-US" dirty="0"/>
          </a:p>
        </p:txBody>
      </p:sp>
      <p:sp>
        <p:nvSpPr>
          <p:cNvPr id="3" name="Text Placeholder 2"/>
          <p:cNvSpPr>
            <a:spLocks noGrp="1"/>
          </p:cNvSpPr>
          <p:nvPr>
            <p:ph type="body" idx="1"/>
          </p:nvPr>
        </p:nvSpPr>
        <p:spPr>
          <a:xfrm>
            <a:off x="1092200" y="2608580"/>
            <a:ext cx="10820400" cy="6096000"/>
          </a:xfrm>
        </p:spPr>
        <p:txBody>
          <a:bodyPr/>
          <a:lstStyle/>
          <a:p>
            <a:pPr marL="915147" indent="-470647">
              <a:defRPr sz="3300">
                <a:solidFill>
                  <a:schemeClr val="accent1">
                    <a:hueOff val="273562"/>
                    <a:satOff val="2937"/>
                    <a:lumOff val="-22233"/>
                  </a:schemeClr>
                </a:solidFill>
              </a:defRPr>
            </a:pPr>
            <a:endParaRPr lang="en-US" dirty="0" smtClean="0"/>
          </a:p>
          <a:p>
            <a:pPr marL="915147" indent="-470647">
              <a:defRPr sz="3300">
                <a:solidFill>
                  <a:schemeClr val="accent1">
                    <a:hueOff val="273562"/>
                    <a:satOff val="2937"/>
                    <a:lumOff val="-22233"/>
                  </a:schemeClr>
                </a:solidFill>
              </a:defRPr>
            </a:pPr>
            <a:r>
              <a:rPr lang="en-US" sz="3200" dirty="0" smtClean="0">
                <a:solidFill>
                  <a:schemeClr val="tx2">
                    <a:lumMod val="10000"/>
                  </a:schemeClr>
                </a:solidFill>
              </a:rPr>
              <a:t>View </a:t>
            </a:r>
            <a:r>
              <a:rPr lang="en-US" sz="3200" dirty="0">
                <a:solidFill>
                  <a:schemeClr val="tx2">
                    <a:lumMod val="10000"/>
                  </a:schemeClr>
                </a:solidFill>
              </a:rPr>
              <a:t>fear/stress as a guide, accept it, even welcome it because it keeps you sharper</a:t>
            </a:r>
          </a:p>
          <a:p>
            <a:pPr marL="915147" indent="-470647">
              <a:defRPr sz="3300">
                <a:solidFill>
                  <a:schemeClr val="accent1">
                    <a:hueOff val="273562"/>
                    <a:satOff val="2937"/>
                    <a:lumOff val="-22233"/>
                  </a:schemeClr>
                </a:solidFill>
              </a:defRPr>
            </a:pPr>
            <a:r>
              <a:rPr lang="en-US" sz="3200" dirty="0">
                <a:solidFill>
                  <a:schemeClr val="tx2">
                    <a:lumMod val="10000"/>
                  </a:schemeClr>
                </a:solidFill>
              </a:rPr>
              <a:t>Set mini-goals, celebrate and feel gratitude</a:t>
            </a:r>
          </a:p>
          <a:p>
            <a:pPr marL="915147" indent="-470647">
              <a:defRPr sz="3300">
                <a:solidFill>
                  <a:schemeClr val="accent1">
                    <a:hueOff val="273562"/>
                    <a:satOff val="2937"/>
                    <a:lumOff val="-22233"/>
                  </a:schemeClr>
                </a:solidFill>
              </a:defRPr>
            </a:pPr>
            <a:r>
              <a:rPr lang="en-US" sz="3200" dirty="0">
                <a:solidFill>
                  <a:schemeClr val="tx2">
                    <a:lumMod val="10000"/>
                  </a:schemeClr>
                </a:solidFill>
              </a:rPr>
              <a:t>Sense of humor — keeps you flexible, positive</a:t>
            </a:r>
          </a:p>
          <a:p>
            <a:pPr marL="915147" indent="-470647">
              <a:defRPr sz="3300">
                <a:solidFill>
                  <a:schemeClr val="accent1">
                    <a:hueOff val="273562"/>
                    <a:satOff val="2937"/>
                    <a:lumOff val="-22233"/>
                  </a:schemeClr>
                </a:solidFill>
              </a:defRPr>
            </a:pPr>
            <a:r>
              <a:rPr lang="en-US" sz="3200" dirty="0">
                <a:solidFill>
                  <a:schemeClr val="tx2">
                    <a:lumMod val="10000"/>
                  </a:schemeClr>
                </a:solidFill>
              </a:rPr>
              <a:t>Knowledge is power — learn as much as you can about the thing that is feared or that stresses you</a:t>
            </a:r>
          </a:p>
          <a:p>
            <a:pPr marL="888252" indent="-443752">
              <a:defRPr sz="3500">
                <a:solidFill>
                  <a:schemeClr val="accent1">
                    <a:hueOff val="273562"/>
                    <a:satOff val="2937"/>
                    <a:lumOff val="-22233"/>
                  </a:schemeClr>
                </a:solidFill>
              </a:defRPr>
            </a:pPr>
            <a:r>
              <a:rPr lang="en-US" sz="3200" dirty="0">
                <a:solidFill>
                  <a:schemeClr val="tx2">
                    <a:lumMod val="10000"/>
                  </a:schemeClr>
                </a:solidFill>
              </a:rPr>
              <a:t>Role Models — learn from positive &amp; negative ones</a:t>
            </a:r>
          </a:p>
          <a:p>
            <a:endParaRPr lang="en-US" dirty="0">
              <a:solidFill>
                <a:schemeClr val="tx2">
                  <a:lumMod val="10000"/>
                </a:schemeClr>
              </a:solidFill>
            </a:endParaRPr>
          </a:p>
        </p:txBody>
      </p:sp>
    </p:spTree>
    <p:extLst>
      <p:ext uri="{BB962C8B-B14F-4D97-AF65-F5344CB8AC3E}">
        <p14:creationId xmlns:p14="http://schemas.microsoft.com/office/powerpoint/2010/main" val="12211047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72610005.jpg"/>
          <p:cNvPicPr>
            <a:picLocks noGrp="1" noChangeAspect="1"/>
          </p:cNvPicPr>
          <p:nvPr>
            <p:ph type="pic" idx="13"/>
          </p:nvPr>
        </p:nvPicPr>
        <p:blipFill>
          <a:blip r:embed="rId2">
            <a:extLst/>
          </a:blip>
          <a:srcRect l="29288" r="6125"/>
          <a:stretch>
            <a:fillRect/>
          </a:stretch>
        </p:blipFill>
        <p:spPr>
          <a:xfrm>
            <a:off x="7251700" y="1917700"/>
            <a:ext cx="4635500" cy="6180667"/>
          </a:xfrm>
          <a:prstGeom prst="rect">
            <a:avLst/>
          </a:prstGeom>
        </p:spPr>
      </p:pic>
      <p:sp>
        <p:nvSpPr>
          <p:cNvPr id="145" name="Shape 145"/>
          <p:cNvSpPr>
            <a:spLocks noGrp="1"/>
          </p:cNvSpPr>
          <p:nvPr>
            <p:ph type="title"/>
          </p:nvPr>
        </p:nvSpPr>
        <p:spPr>
          <a:prstGeom prst="rect">
            <a:avLst/>
          </a:prstGeom>
        </p:spPr>
        <p:txBody>
          <a:bodyPr/>
          <a:lstStyle>
            <a:lvl1pPr>
              <a:defRPr sz="3600" spc="215"/>
            </a:lvl1pPr>
          </a:lstStyle>
          <a:p>
            <a:r>
              <a:t>I am a survivor of human trafficking. </a:t>
            </a:r>
          </a:p>
        </p:txBody>
      </p:sp>
      <p:sp>
        <p:nvSpPr>
          <p:cNvPr id="146" name="Shape 146"/>
          <p:cNvSpPr>
            <a:spLocks noGrp="1"/>
          </p:cNvSpPr>
          <p:nvPr>
            <p:ph type="body" sz="quarter" idx="1"/>
          </p:nvPr>
        </p:nvSpPr>
        <p:spPr>
          <a:xfrm>
            <a:off x="1092200" y="4876800"/>
            <a:ext cx="5270500" cy="3327400"/>
          </a:xfrm>
          <a:prstGeom prst="rect">
            <a:avLst/>
          </a:prstGeom>
        </p:spPr>
        <p:txBody>
          <a:bodyPr/>
          <a:lstStyle/>
          <a:p>
            <a:r>
              <a:t>Vulnerabilities: </a:t>
            </a:r>
          </a:p>
          <a:p>
            <a:r>
              <a:t>History of Childhood Sexual Abuse</a:t>
            </a:r>
          </a:p>
          <a:p>
            <a:r>
              <a:t>History of SUD, Trauma </a:t>
            </a:r>
          </a:p>
          <a:p>
            <a:r>
              <a:t>Poverty, Desperation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yakuza-01.jpg"/>
          <p:cNvPicPr>
            <a:picLocks noGrp="1" noChangeAspect="1"/>
          </p:cNvPicPr>
          <p:nvPr>
            <p:ph type="pic" idx="13"/>
          </p:nvPr>
        </p:nvPicPr>
        <p:blipFill>
          <a:blip r:embed="rId2">
            <a:extLst/>
          </a:blip>
          <a:srcRect l="25811" r="25921"/>
          <a:stretch>
            <a:fillRect/>
          </a:stretch>
        </p:blipFill>
        <p:spPr>
          <a:xfrm>
            <a:off x="7251700" y="2438400"/>
            <a:ext cx="4749800" cy="6333067"/>
          </a:xfrm>
          <a:prstGeom prst="rect">
            <a:avLst/>
          </a:prstGeom>
        </p:spPr>
      </p:pic>
      <p:sp>
        <p:nvSpPr>
          <p:cNvPr id="149" name="Shape 149"/>
          <p:cNvSpPr>
            <a:spLocks noGrp="1"/>
          </p:cNvSpPr>
          <p:nvPr>
            <p:ph type="title"/>
          </p:nvPr>
        </p:nvSpPr>
        <p:spPr>
          <a:prstGeom prst="rect">
            <a:avLst/>
          </a:prstGeom>
        </p:spPr>
        <p:txBody>
          <a:bodyPr/>
          <a:lstStyle>
            <a:lvl1pPr>
              <a:defRPr>
                <a:solidFill>
                  <a:srgbClr val="232323"/>
                </a:solidFill>
              </a:defRPr>
            </a:lvl1pPr>
          </a:lstStyle>
          <a:p>
            <a:r>
              <a:t>What is Human Trafficking?</a:t>
            </a:r>
          </a:p>
        </p:txBody>
      </p:sp>
      <p:sp>
        <p:nvSpPr>
          <p:cNvPr id="150" name="Shape 150"/>
          <p:cNvSpPr>
            <a:spLocks noGrp="1"/>
          </p:cNvSpPr>
          <p:nvPr>
            <p:ph type="body" sz="half" idx="1"/>
          </p:nvPr>
        </p:nvSpPr>
        <p:spPr>
          <a:prstGeom prst="rect">
            <a:avLst/>
          </a:prstGeom>
        </p:spPr>
        <p:txBody>
          <a:bodyPr/>
          <a:lstStyle/>
          <a:p>
            <a:pPr marL="758264" indent="-313764">
              <a:buBlip>
                <a:blip r:embed="rId3"/>
              </a:buBlip>
              <a:defRPr sz="2400">
                <a:solidFill>
                  <a:srgbClr val="000000"/>
                </a:solidFill>
              </a:defRPr>
            </a:pPr>
            <a:r>
              <a:t>Federal law defines trafficking in persons as, “...sex trafficking in which a commercial sex act is induced by force, fraud, or coercion, or in which the person induced to perform such act has not attained 18 years of age...”</a:t>
            </a:r>
          </a:p>
          <a:p>
            <a:pPr marL="758264" indent="-313764">
              <a:buBlip>
                <a:blip r:embed="rId3"/>
              </a:buBlip>
              <a:defRPr sz="2400">
                <a:solidFill>
                  <a:srgbClr val="000000"/>
                </a:solidFill>
              </a:defRPr>
            </a:pPr>
            <a:r>
              <a:t>Human Trafficking is the fastest growing and second largest criminal industry in the world, generating roughly $32 Billion a year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TWP_9574-01.jpeg"/>
          <p:cNvPicPr>
            <a:picLocks noGrp="1" noChangeAspect="1"/>
          </p:cNvPicPr>
          <p:nvPr>
            <p:ph type="pic" idx="13"/>
          </p:nvPr>
        </p:nvPicPr>
        <p:blipFill>
          <a:blip r:embed="rId2">
            <a:extLst/>
          </a:blip>
          <a:srcRect l="5700" r="5700"/>
          <a:stretch>
            <a:fillRect/>
          </a:stretch>
        </p:blipFill>
        <p:spPr>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10000"/>
                  </a:schemeClr>
                </a:solidFill>
              </a:rPr>
              <a:t>facts</a:t>
            </a:r>
            <a:endParaRPr lang="en-US" dirty="0">
              <a:solidFill>
                <a:schemeClr val="tx2">
                  <a:lumMod val="10000"/>
                </a:schemeClr>
              </a:solidFill>
            </a:endParaRPr>
          </a:p>
        </p:txBody>
      </p:sp>
      <p:sp>
        <p:nvSpPr>
          <p:cNvPr id="3" name="Text Placeholder 2"/>
          <p:cNvSpPr>
            <a:spLocks noGrp="1"/>
          </p:cNvSpPr>
          <p:nvPr>
            <p:ph type="body" idx="1"/>
          </p:nvPr>
        </p:nvSpPr>
        <p:spPr/>
        <p:txBody>
          <a:bodyPr/>
          <a:lstStyle/>
          <a:p>
            <a:r>
              <a:rPr lang="en-US" altLang="en-US" dirty="0">
                <a:solidFill>
                  <a:schemeClr val="tx2">
                    <a:lumMod val="10000"/>
                  </a:schemeClr>
                </a:solidFill>
              </a:rPr>
              <a:t>Addiction: Compulsive use of a substance despite negative or dangerous effects. (Bio-Psycho-Social</a:t>
            </a:r>
            <a:r>
              <a:rPr lang="en-US" altLang="en-US" dirty="0" smtClean="0">
                <a:solidFill>
                  <a:schemeClr val="tx2">
                    <a:lumMod val="10000"/>
                  </a:schemeClr>
                </a:solidFill>
              </a:rPr>
              <a:t>)</a:t>
            </a:r>
          </a:p>
          <a:p>
            <a:r>
              <a:rPr lang="en-US" altLang="en-US" dirty="0" smtClean="0">
                <a:solidFill>
                  <a:schemeClr val="tx2">
                    <a:lumMod val="10000"/>
                  </a:schemeClr>
                </a:solidFill>
              </a:rPr>
              <a:t>Addiction disrupts the hard wiring of the brain. It is not a moral weakness or a lack of willpower. </a:t>
            </a:r>
            <a:endParaRPr lang="en-US" altLang="en-US" dirty="0">
              <a:solidFill>
                <a:schemeClr val="tx2">
                  <a:lumMod val="10000"/>
                </a:schemeClr>
              </a:solidFill>
            </a:endParaRPr>
          </a:p>
          <a:p>
            <a:r>
              <a:rPr lang="en-US" altLang="en-US" dirty="0">
                <a:solidFill>
                  <a:schemeClr val="tx2">
                    <a:lumMod val="10000"/>
                  </a:schemeClr>
                </a:solidFill>
              </a:rPr>
              <a:t>Recovery is the creation of a new lifestyle, re-wiring the brain.  23.5 million adults in U.S. are in recovery.</a:t>
            </a:r>
          </a:p>
          <a:p>
            <a:r>
              <a:rPr lang="en-US" altLang="en-US" dirty="0">
                <a:solidFill>
                  <a:schemeClr val="tx2">
                    <a:lumMod val="10000"/>
                  </a:schemeClr>
                </a:solidFill>
              </a:rPr>
              <a:t>One Big Risk Factor is the age you start using. In our early teenage years, our brains are most plastic. Early use can affect memory and emotional </a:t>
            </a:r>
            <a:r>
              <a:rPr lang="en-US" altLang="en-US" dirty="0" smtClean="0">
                <a:solidFill>
                  <a:schemeClr val="tx2">
                    <a:lumMod val="10000"/>
                  </a:schemeClr>
                </a:solidFill>
              </a:rPr>
              <a:t>maturation.</a:t>
            </a:r>
            <a:endParaRPr lang="en-US" dirty="0" smtClean="0">
              <a:solidFill>
                <a:schemeClr val="tx2">
                  <a:lumMod val="10000"/>
                </a:schemeClr>
              </a:solidFill>
            </a:endParaRPr>
          </a:p>
        </p:txBody>
      </p:sp>
    </p:spTree>
    <p:extLst>
      <p:ext uri="{BB962C8B-B14F-4D97-AF65-F5344CB8AC3E}">
        <p14:creationId xmlns:p14="http://schemas.microsoft.com/office/powerpoint/2010/main" val="3488523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TWP_0099-01.jpeg"/>
          <p:cNvPicPr>
            <a:picLocks noGrp="1" noChangeAspect="1"/>
          </p:cNvPicPr>
          <p:nvPr>
            <p:ph type="pic" idx="13"/>
          </p:nvPr>
        </p:nvPicPr>
        <p:blipFill>
          <a:blip r:embed="rId2">
            <a:extLst/>
          </a:blip>
          <a:srcRect l="5856" r="5856"/>
          <a:stretch>
            <a:fillRect/>
          </a:stretch>
        </p:blipFill>
        <p:spPr>
          <a:prstGeom prst="rect">
            <a:avLst/>
          </a:prstGeom>
        </p:spPr>
      </p:pic>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tif"/></Relationships>
</file>

<file path=ppt/theme/_rels/theme2.xml.rels><?xml version="1.0" encoding="UTF-8" standalone="yes"?>
<Relationships xmlns="http://schemas.openxmlformats.org/package/2006/relationships"><Relationship Id="rId1" Type="http://schemas.openxmlformats.org/officeDocument/2006/relationships/image" Target="../media/image1.tif"/></Relationships>
</file>

<file path=ppt/theme/theme1.xml><?xml version="1.0" encoding="utf-8"?>
<a:theme xmlns:a="http://schemas.openxmlformats.org/drawingml/2006/main" name="White">
  <a:themeElements>
    <a:clrScheme name="White">
      <a:dk1>
        <a:srgbClr val="810045"/>
      </a:dk1>
      <a:lt1>
        <a:srgbClr val="818181"/>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alatino"/>
        <a:ea typeface="Palatino"/>
        <a:cs typeface="Palatino"/>
      </a:majorFont>
      <a:minorFont>
        <a:latin typeface="Palatino"/>
        <a:ea typeface="Palatino"/>
        <a:cs typeface="Palatin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81818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alatino"/>
        <a:ea typeface="Palatino"/>
        <a:cs typeface="Palatino"/>
      </a:majorFont>
      <a:minorFont>
        <a:latin typeface="Palatino"/>
        <a:ea typeface="Palatino"/>
        <a:cs typeface="Palatin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81818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818181"/>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246</TotalTime>
  <Words>909</Words>
  <Application>Microsoft Office PowerPoint</Application>
  <PresentationFormat>Custom</PresentationFormat>
  <Paragraphs>73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Gill Sans</vt:lpstr>
      <vt:lpstr>Lucida Grande</vt:lpstr>
      <vt:lpstr>Palatino</vt:lpstr>
      <vt:lpstr>White</vt:lpstr>
      <vt:lpstr>PowerPoint Presentation</vt:lpstr>
      <vt:lpstr>GRATITUDE, CELEBRATION, AND THE POWER OF SECOND CHANCES</vt:lpstr>
      <vt:lpstr>PowerPoint Presentation</vt:lpstr>
      <vt:lpstr>UNSTOPPABLE TOOLS from special forces:</vt:lpstr>
      <vt:lpstr>I am a survivor of human trafficking. </vt:lpstr>
      <vt:lpstr>What is Human Trafficking?</vt:lpstr>
      <vt:lpstr>PowerPoint Presentation</vt:lpstr>
      <vt:lpstr>facts</vt:lpstr>
      <vt:lpstr>PowerPoint Presentation</vt:lpstr>
      <vt:lpstr> STRONG FOUNDATION FOR RECOVERY AND WELLNESS</vt:lpstr>
      <vt:lpstr>UNSTOPPABLE tips from special forces</vt:lpstr>
      <vt:lpstr>PowerPoint Presentation</vt:lpstr>
      <vt:lpstr>UNSTOPPABLY GOOD LIFE LESSONS</vt:lpstr>
      <vt:lpstr>More UNSTOPPABLY GOOD LIFE LESSONS</vt:lpstr>
      <vt:lpstr>and MORE UNSTOPPABLY GOOD STUFF </vt:lpstr>
      <vt:lpstr>PowerPoint Presentation</vt:lpstr>
      <vt:lpstr>PowerPoint Presentation</vt:lpstr>
      <vt:lpstr>REINFORCE YOUR FOUNDATION: WHEN SOMETHING GOOD HAPPENS, SAVOR IT</vt:lpstr>
      <vt:lpstr>YOU’RE STRONGER, braver, AND kinder THAN YOU THINK</vt:lpstr>
      <vt:lpstr>PowerPoint Presentation</vt:lpstr>
      <vt:lpstr>PowerPoint Presentation</vt:lpstr>
      <vt:lpstr>One in ten million</vt:lpstr>
      <vt:lpstr>Resources</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Byron White</dc:creator>
  <cp:lastModifiedBy>Byron White</cp:lastModifiedBy>
  <cp:revision>42</cp:revision>
  <dcterms:modified xsi:type="dcterms:W3CDTF">2018-05-29T14:50:22Z</dcterms:modified>
</cp:coreProperties>
</file>